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27432000" cy="18288000"/>
  <p:notesSz cx="6858000" cy="9144000"/>
  <p:defaultTextStyle>
    <a:defPPr>
      <a:defRPr lang="en-US"/>
    </a:defPPr>
    <a:lvl1pPr marL="0" algn="l" defTabSz="1325126" rtl="0" eaLnBrk="1" latinLnBrk="0" hangingPunct="1">
      <a:defRPr sz="5226" kern="1200">
        <a:solidFill>
          <a:schemeClr val="tx1"/>
        </a:solidFill>
        <a:latin typeface="+mn-lt"/>
        <a:ea typeface="+mn-ea"/>
        <a:cs typeface="+mn-cs"/>
      </a:defRPr>
    </a:lvl1pPr>
    <a:lvl2pPr marL="1325126" algn="l" defTabSz="1325126" rtl="0" eaLnBrk="1" latinLnBrk="0" hangingPunct="1">
      <a:defRPr sz="5226" kern="1200">
        <a:solidFill>
          <a:schemeClr val="tx1"/>
        </a:solidFill>
        <a:latin typeface="+mn-lt"/>
        <a:ea typeface="+mn-ea"/>
        <a:cs typeface="+mn-cs"/>
      </a:defRPr>
    </a:lvl2pPr>
    <a:lvl3pPr marL="2650252" algn="l" defTabSz="1325126" rtl="0" eaLnBrk="1" latinLnBrk="0" hangingPunct="1">
      <a:defRPr sz="5226" kern="1200">
        <a:solidFill>
          <a:schemeClr val="tx1"/>
        </a:solidFill>
        <a:latin typeface="+mn-lt"/>
        <a:ea typeface="+mn-ea"/>
        <a:cs typeface="+mn-cs"/>
      </a:defRPr>
    </a:lvl3pPr>
    <a:lvl4pPr marL="3975378" algn="l" defTabSz="1325126" rtl="0" eaLnBrk="1" latinLnBrk="0" hangingPunct="1">
      <a:defRPr sz="5226" kern="1200">
        <a:solidFill>
          <a:schemeClr val="tx1"/>
        </a:solidFill>
        <a:latin typeface="+mn-lt"/>
        <a:ea typeface="+mn-ea"/>
        <a:cs typeface="+mn-cs"/>
      </a:defRPr>
    </a:lvl4pPr>
    <a:lvl5pPr marL="5300505" algn="l" defTabSz="1325126" rtl="0" eaLnBrk="1" latinLnBrk="0" hangingPunct="1">
      <a:defRPr sz="5226" kern="1200">
        <a:solidFill>
          <a:schemeClr val="tx1"/>
        </a:solidFill>
        <a:latin typeface="+mn-lt"/>
        <a:ea typeface="+mn-ea"/>
        <a:cs typeface="+mn-cs"/>
      </a:defRPr>
    </a:lvl5pPr>
    <a:lvl6pPr marL="6625630" algn="l" defTabSz="1325126" rtl="0" eaLnBrk="1" latinLnBrk="0" hangingPunct="1">
      <a:defRPr sz="5226" kern="1200">
        <a:solidFill>
          <a:schemeClr val="tx1"/>
        </a:solidFill>
        <a:latin typeface="+mn-lt"/>
        <a:ea typeface="+mn-ea"/>
        <a:cs typeface="+mn-cs"/>
      </a:defRPr>
    </a:lvl6pPr>
    <a:lvl7pPr marL="7950757" algn="l" defTabSz="1325126" rtl="0" eaLnBrk="1" latinLnBrk="0" hangingPunct="1">
      <a:defRPr sz="5226" kern="1200">
        <a:solidFill>
          <a:schemeClr val="tx1"/>
        </a:solidFill>
        <a:latin typeface="+mn-lt"/>
        <a:ea typeface="+mn-ea"/>
        <a:cs typeface="+mn-cs"/>
      </a:defRPr>
    </a:lvl7pPr>
    <a:lvl8pPr marL="9275882" algn="l" defTabSz="1325126" rtl="0" eaLnBrk="1" latinLnBrk="0" hangingPunct="1">
      <a:defRPr sz="5226" kern="1200">
        <a:solidFill>
          <a:schemeClr val="tx1"/>
        </a:solidFill>
        <a:latin typeface="+mn-lt"/>
        <a:ea typeface="+mn-ea"/>
        <a:cs typeface="+mn-cs"/>
      </a:defRPr>
    </a:lvl8pPr>
    <a:lvl9pPr marL="10601009" algn="l" defTabSz="1325126" rtl="0" eaLnBrk="1" latinLnBrk="0" hangingPunct="1">
      <a:defRPr sz="522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" userDrawn="1">
          <p15:clr>
            <a:srgbClr val="A4A3A4"/>
          </p15:clr>
        </p15:guide>
        <p15:guide id="2" pos="302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dman, Amanda (NIH/NIAID) [E]" initials="RA([" lastIdx="4" clrIdx="0">
    <p:extLst/>
  </p:cmAuthor>
  <p:cmAuthor id="2" name="Stephen Galli" initials="SG" lastIdx="1" clrIdx="1">
    <p:extLst/>
  </p:cmAuthor>
  <p:cmAuthor id="3" name="Sandra" initials="U" lastIdx="0" clrIdx="2"/>
  <p:cmAuthor id="4" name="User" initials="U" lastIdx="5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163F"/>
    <a:srgbClr val="FFF794"/>
    <a:srgbClr val="8B1336"/>
    <a:srgbClr val="8A1437"/>
    <a:srgbClr val="881639"/>
    <a:srgbClr val="8B13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061" autoAdjust="0"/>
    <p:restoredTop sz="95273" autoAdjust="0"/>
  </p:normalViewPr>
  <p:slideViewPr>
    <p:cSldViewPr snapToObjects="1">
      <p:cViewPr>
        <p:scale>
          <a:sx n="33" d="100"/>
          <a:sy n="33" d="100"/>
        </p:scale>
        <p:origin x="1550" y="-389"/>
      </p:cViewPr>
      <p:guideLst>
        <p:guide orient="horz" pos="35"/>
        <p:guide pos="302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953FA1-9968-F149-B3D8-ED72A059E6DF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FFF33-EBD2-CF47-B461-6CEF62CC4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3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25126" rtl="0" eaLnBrk="1" latinLnBrk="0" hangingPunct="1">
      <a:defRPr sz="3465" kern="1200">
        <a:solidFill>
          <a:schemeClr val="tx1"/>
        </a:solidFill>
        <a:latin typeface="+mn-lt"/>
        <a:ea typeface="+mn-ea"/>
        <a:cs typeface="+mn-cs"/>
      </a:defRPr>
    </a:lvl1pPr>
    <a:lvl2pPr marL="1325126" algn="l" defTabSz="1325126" rtl="0" eaLnBrk="1" latinLnBrk="0" hangingPunct="1">
      <a:defRPr sz="3465" kern="1200">
        <a:solidFill>
          <a:schemeClr val="tx1"/>
        </a:solidFill>
        <a:latin typeface="+mn-lt"/>
        <a:ea typeface="+mn-ea"/>
        <a:cs typeface="+mn-cs"/>
      </a:defRPr>
    </a:lvl2pPr>
    <a:lvl3pPr marL="2650252" algn="l" defTabSz="1325126" rtl="0" eaLnBrk="1" latinLnBrk="0" hangingPunct="1">
      <a:defRPr sz="3465" kern="1200">
        <a:solidFill>
          <a:schemeClr val="tx1"/>
        </a:solidFill>
        <a:latin typeface="+mn-lt"/>
        <a:ea typeface="+mn-ea"/>
        <a:cs typeface="+mn-cs"/>
      </a:defRPr>
    </a:lvl3pPr>
    <a:lvl4pPr marL="3975378" algn="l" defTabSz="1325126" rtl="0" eaLnBrk="1" latinLnBrk="0" hangingPunct="1">
      <a:defRPr sz="3465" kern="1200">
        <a:solidFill>
          <a:schemeClr val="tx1"/>
        </a:solidFill>
        <a:latin typeface="+mn-lt"/>
        <a:ea typeface="+mn-ea"/>
        <a:cs typeface="+mn-cs"/>
      </a:defRPr>
    </a:lvl4pPr>
    <a:lvl5pPr marL="5300505" algn="l" defTabSz="1325126" rtl="0" eaLnBrk="1" latinLnBrk="0" hangingPunct="1">
      <a:defRPr sz="3465" kern="1200">
        <a:solidFill>
          <a:schemeClr val="tx1"/>
        </a:solidFill>
        <a:latin typeface="+mn-lt"/>
        <a:ea typeface="+mn-ea"/>
        <a:cs typeface="+mn-cs"/>
      </a:defRPr>
    </a:lvl5pPr>
    <a:lvl6pPr marL="6625630" algn="l" defTabSz="1325126" rtl="0" eaLnBrk="1" latinLnBrk="0" hangingPunct="1">
      <a:defRPr sz="3465" kern="1200">
        <a:solidFill>
          <a:schemeClr val="tx1"/>
        </a:solidFill>
        <a:latin typeface="+mn-lt"/>
        <a:ea typeface="+mn-ea"/>
        <a:cs typeface="+mn-cs"/>
      </a:defRPr>
    </a:lvl6pPr>
    <a:lvl7pPr marL="7950757" algn="l" defTabSz="1325126" rtl="0" eaLnBrk="1" latinLnBrk="0" hangingPunct="1">
      <a:defRPr sz="3465" kern="1200">
        <a:solidFill>
          <a:schemeClr val="tx1"/>
        </a:solidFill>
        <a:latin typeface="+mn-lt"/>
        <a:ea typeface="+mn-ea"/>
        <a:cs typeface="+mn-cs"/>
      </a:defRPr>
    </a:lvl7pPr>
    <a:lvl8pPr marL="9275882" algn="l" defTabSz="1325126" rtl="0" eaLnBrk="1" latinLnBrk="0" hangingPunct="1">
      <a:defRPr sz="3465" kern="1200">
        <a:solidFill>
          <a:schemeClr val="tx1"/>
        </a:solidFill>
        <a:latin typeface="+mn-lt"/>
        <a:ea typeface="+mn-ea"/>
        <a:cs typeface="+mn-cs"/>
      </a:defRPr>
    </a:lvl8pPr>
    <a:lvl9pPr marL="10601009" algn="l" defTabSz="1325126" rtl="0" eaLnBrk="1" latinLnBrk="0" hangingPunct="1">
      <a:defRPr sz="346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FFF33-EBD2-CF47-B461-6CEF62CC44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5681138"/>
            <a:ext cx="23317200" cy="392006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0363200"/>
            <a:ext cx="19202400" cy="4673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363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726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08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453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816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179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9543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0906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3E760-9FC4-8A49-A6CF-4E1B2370CEBA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04E8-DAE1-A94C-B31D-99AF037B2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67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3E760-9FC4-8A49-A6CF-4E1B2370CEBA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04E8-DAE1-A94C-B31D-99AF037B2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66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464322" y="3513670"/>
            <a:ext cx="29627511" cy="7490036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81783" y="3513670"/>
            <a:ext cx="88425339" cy="7490036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3E760-9FC4-8A49-A6CF-4E1B2370CEBA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04E8-DAE1-A94C-B31D-99AF037B2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48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3E760-9FC4-8A49-A6CF-4E1B2370CEBA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04E8-DAE1-A94C-B31D-99AF037B2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81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939" y="11751735"/>
            <a:ext cx="23317200" cy="3632200"/>
          </a:xfrm>
        </p:spPr>
        <p:txBody>
          <a:bodyPr anchor="t"/>
          <a:lstStyle>
            <a:lvl1pPr algn="l">
              <a:defRPr sz="1192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6939" y="7751237"/>
            <a:ext cx="23317200" cy="4000499"/>
          </a:xfrm>
        </p:spPr>
        <p:txBody>
          <a:bodyPr anchor="b"/>
          <a:lstStyle>
            <a:lvl1pPr marL="0" indent="0">
              <a:buNone/>
              <a:defRPr sz="6020">
                <a:solidFill>
                  <a:schemeClr val="tx1">
                    <a:tint val="75000"/>
                  </a:schemeClr>
                </a:solidFill>
              </a:defRPr>
            </a:lvl1pPr>
            <a:lvl2pPr marL="1363301" indent="0">
              <a:buNone/>
              <a:defRPr sz="5376">
                <a:solidFill>
                  <a:schemeClr val="tx1">
                    <a:tint val="75000"/>
                  </a:schemeClr>
                </a:solidFill>
              </a:defRPr>
            </a:lvl2pPr>
            <a:lvl3pPr marL="2726601" indent="0">
              <a:buNone/>
              <a:defRPr sz="4734">
                <a:solidFill>
                  <a:schemeClr val="tx1">
                    <a:tint val="75000"/>
                  </a:schemeClr>
                </a:solidFill>
              </a:defRPr>
            </a:lvl3pPr>
            <a:lvl4pPr marL="4089903" indent="0">
              <a:buNone/>
              <a:defRPr sz="4149">
                <a:solidFill>
                  <a:schemeClr val="tx1">
                    <a:tint val="75000"/>
                  </a:schemeClr>
                </a:solidFill>
              </a:defRPr>
            </a:lvl4pPr>
            <a:lvl5pPr marL="5453204" indent="0">
              <a:buNone/>
              <a:defRPr sz="4149">
                <a:solidFill>
                  <a:schemeClr val="tx1">
                    <a:tint val="75000"/>
                  </a:schemeClr>
                </a:solidFill>
              </a:defRPr>
            </a:lvl5pPr>
            <a:lvl6pPr marL="6816504" indent="0">
              <a:buNone/>
              <a:defRPr sz="4149">
                <a:solidFill>
                  <a:schemeClr val="tx1">
                    <a:tint val="75000"/>
                  </a:schemeClr>
                </a:solidFill>
              </a:defRPr>
            </a:lvl6pPr>
            <a:lvl7pPr marL="8179806" indent="0">
              <a:buNone/>
              <a:defRPr sz="4149">
                <a:solidFill>
                  <a:schemeClr val="tx1">
                    <a:tint val="75000"/>
                  </a:schemeClr>
                </a:solidFill>
              </a:defRPr>
            </a:lvl7pPr>
            <a:lvl8pPr marL="9543107" indent="0">
              <a:buNone/>
              <a:defRPr sz="4149">
                <a:solidFill>
                  <a:schemeClr val="tx1">
                    <a:tint val="75000"/>
                  </a:schemeClr>
                </a:solidFill>
              </a:defRPr>
            </a:lvl8pPr>
            <a:lvl9pPr marL="10906406" indent="0">
              <a:buNone/>
              <a:defRPr sz="41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3E760-9FC4-8A49-A6CF-4E1B2370CEBA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04E8-DAE1-A94C-B31D-99AF037B2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50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81778" y="20480867"/>
            <a:ext cx="59026425" cy="57933168"/>
          </a:xfrm>
        </p:spPr>
        <p:txBody>
          <a:bodyPr/>
          <a:lstStyle>
            <a:lvl1pPr>
              <a:defRPr sz="8358"/>
            </a:lvl1pPr>
            <a:lvl2pPr>
              <a:defRPr sz="7188"/>
            </a:lvl2pPr>
            <a:lvl3pPr>
              <a:defRPr sz="6020"/>
            </a:lvl3pPr>
            <a:lvl4pPr>
              <a:defRPr sz="5376"/>
            </a:lvl4pPr>
            <a:lvl5pPr>
              <a:defRPr sz="5376"/>
            </a:lvl5pPr>
            <a:lvl6pPr>
              <a:defRPr sz="5376"/>
            </a:lvl6pPr>
            <a:lvl7pPr>
              <a:defRPr sz="5376"/>
            </a:lvl7pPr>
            <a:lvl8pPr>
              <a:defRPr sz="5376"/>
            </a:lvl8pPr>
            <a:lvl9pPr>
              <a:defRPr sz="53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65403" y="20480867"/>
            <a:ext cx="59026425" cy="57933168"/>
          </a:xfrm>
        </p:spPr>
        <p:txBody>
          <a:bodyPr/>
          <a:lstStyle>
            <a:lvl1pPr>
              <a:defRPr sz="8358"/>
            </a:lvl1pPr>
            <a:lvl2pPr>
              <a:defRPr sz="7188"/>
            </a:lvl2pPr>
            <a:lvl3pPr>
              <a:defRPr sz="6020"/>
            </a:lvl3pPr>
            <a:lvl4pPr>
              <a:defRPr sz="5376"/>
            </a:lvl4pPr>
            <a:lvl5pPr>
              <a:defRPr sz="5376"/>
            </a:lvl5pPr>
            <a:lvl6pPr>
              <a:defRPr sz="5376"/>
            </a:lvl6pPr>
            <a:lvl7pPr>
              <a:defRPr sz="5376"/>
            </a:lvl7pPr>
            <a:lvl8pPr>
              <a:defRPr sz="5376"/>
            </a:lvl8pPr>
            <a:lvl9pPr>
              <a:defRPr sz="53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3E760-9FC4-8A49-A6CF-4E1B2370CEBA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04E8-DAE1-A94C-B31D-99AF037B2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5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732369"/>
            <a:ext cx="24688800" cy="304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6" y="4093637"/>
            <a:ext cx="12120564" cy="1706033"/>
          </a:xfrm>
        </p:spPr>
        <p:txBody>
          <a:bodyPr anchor="b"/>
          <a:lstStyle>
            <a:lvl1pPr marL="0" indent="0">
              <a:buNone/>
              <a:defRPr sz="7188" b="1"/>
            </a:lvl1pPr>
            <a:lvl2pPr marL="1363301" indent="0">
              <a:buNone/>
              <a:defRPr sz="6020" b="1"/>
            </a:lvl2pPr>
            <a:lvl3pPr marL="2726601" indent="0">
              <a:buNone/>
              <a:defRPr sz="5376" b="1"/>
            </a:lvl3pPr>
            <a:lvl4pPr marL="4089903" indent="0">
              <a:buNone/>
              <a:defRPr sz="4734" b="1"/>
            </a:lvl4pPr>
            <a:lvl5pPr marL="5453204" indent="0">
              <a:buNone/>
              <a:defRPr sz="4734" b="1"/>
            </a:lvl5pPr>
            <a:lvl6pPr marL="6816504" indent="0">
              <a:buNone/>
              <a:defRPr sz="4734" b="1"/>
            </a:lvl6pPr>
            <a:lvl7pPr marL="8179806" indent="0">
              <a:buNone/>
              <a:defRPr sz="4734" b="1"/>
            </a:lvl7pPr>
            <a:lvl8pPr marL="9543107" indent="0">
              <a:buNone/>
              <a:defRPr sz="4734" b="1"/>
            </a:lvl8pPr>
            <a:lvl9pPr marL="10906406" indent="0">
              <a:buNone/>
              <a:defRPr sz="473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6" y="5799668"/>
            <a:ext cx="12120564" cy="10536768"/>
          </a:xfrm>
        </p:spPr>
        <p:txBody>
          <a:bodyPr/>
          <a:lstStyle>
            <a:lvl1pPr>
              <a:defRPr sz="7188"/>
            </a:lvl1pPr>
            <a:lvl2pPr>
              <a:defRPr sz="6020"/>
            </a:lvl2pPr>
            <a:lvl3pPr>
              <a:defRPr sz="5376"/>
            </a:lvl3pPr>
            <a:lvl4pPr>
              <a:defRPr sz="4734"/>
            </a:lvl4pPr>
            <a:lvl5pPr>
              <a:defRPr sz="4734"/>
            </a:lvl5pPr>
            <a:lvl6pPr>
              <a:defRPr sz="4734"/>
            </a:lvl6pPr>
            <a:lvl7pPr>
              <a:defRPr sz="4734"/>
            </a:lvl7pPr>
            <a:lvl8pPr>
              <a:defRPr sz="4734"/>
            </a:lvl8pPr>
            <a:lvl9pPr>
              <a:defRPr sz="47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35078" y="4093637"/>
            <a:ext cx="12125325" cy="1706033"/>
          </a:xfrm>
        </p:spPr>
        <p:txBody>
          <a:bodyPr anchor="b"/>
          <a:lstStyle>
            <a:lvl1pPr marL="0" indent="0">
              <a:buNone/>
              <a:defRPr sz="7188" b="1"/>
            </a:lvl1pPr>
            <a:lvl2pPr marL="1363301" indent="0">
              <a:buNone/>
              <a:defRPr sz="6020" b="1"/>
            </a:lvl2pPr>
            <a:lvl3pPr marL="2726601" indent="0">
              <a:buNone/>
              <a:defRPr sz="5376" b="1"/>
            </a:lvl3pPr>
            <a:lvl4pPr marL="4089903" indent="0">
              <a:buNone/>
              <a:defRPr sz="4734" b="1"/>
            </a:lvl4pPr>
            <a:lvl5pPr marL="5453204" indent="0">
              <a:buNone/>
              <a:defRPr sz="4734" b="1"/>
            </a:lvl5pPr>
            <a:lvl6pPr marL="6816504" indent="0">
              <a:buNone/>
              <a:defRPr sz="4734" b="1"/>
            </a:lvl6pPr>
            <a:lvl7pPr marL="8179806" indent="0">
              <a:buNone/>
              <a:defRPr sz="4734" b="1"/>
            </a:lvl7pPr>
            <a:lvl8pPr marL="9543107" indent="0">
              <a:buNone/>
              <a:defRPr sz="4734" b="1"/>
            </a:lvl8pPr>
            <a:lvl9pPr marL="10906406" indent="0">
              <a:buNone/>
              <a:defRPr sz="473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35078" y="5799668"/>
            <a:ext cx="12125325" cy="10536768"/>
          </a:xfrm>
        </p:spPr>
        <p:txBody>
          <a:bodyPr/>
          <a:lstStyle>
            <a:lvl1pPr>
              <a:defRPr sz="7188"/>
            </a:lvl1pPr>
            <a:lvl2pPr>
              <a:defRPr sz="6020"/>
            </a:lvl2pPr>
            <a:lvl3pPr>
              <a:defRPr sz="5376"/>
            </a:lvl3pPr>
            <a:lvl4pPr>
              <a:defRPr sz="4734"/>
            </a:lvl4pPr>
            <a:lvl5pPr>
              <a:defRPr sz="4734"/>
            </a:lvl5pPr>
            <a:lvl6pPr>
              <a:defRPr sz="4734"/>
            </a:lvl6pPr>
            <a:lvl7pPr>
              <a:defRPr sz="4734"/>
            </a:lvl7pPr>
            <a:lvl8pPr>
              <a:defRPr sz="4734"/>
            </a:lvl8pPr>
            <a:lvl9pPr>
              <a:defRPr sz="47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3E760-9FC4-8A49-A6CF-4E1B2370CEBA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04E8-DAE1-A94C-B31D-99AF037B2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4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3E760-9FC4-8A49-A6CF-4E1B2370CEBA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04E8-DAE1-A94C-B31D-99AF037B2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15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3E760-9FC4-8A49-A6CF-4E1B2370CEBA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04E8-DAE1-A94C-B31D-99AF037B2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3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8" y="728134"/>
            <a:ext cx="9024939" cy="3098800"/>
          </a:xfrm>
        </p:spPr>
        <p:txBody>
          <a:bodyPr anchor="b"/>
          <a:lstStyle>
            <a:lvl1pPr algn="l">
              <a:defRPr sz="602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5150" y="728140"/>
            <a:ext cx="15335250" cy="15608302"/>
          </a:xfrm>
        </p:spPr>
        <p:txBody>
          <a:bodyPr/>
          <a:lstStyle>
            <a:lvl1pPr>
              <a:defRPr sz="9585"/>
            </a:lvl1pPr>
            <a:lvl2pPr>
              <a:defRPr sz="8358"/>
            </a:lvl2pPr>
            <a:lvl3pPr>
              <a:defRPr sz="7188"/>
            </a:lvl3pPr>
            <a:lvl4pPr>
              <a:defRPr sz="6020"/>
            </a:lvl4pPr>
            <a:lvl5pPr>
              <a:defRPr sz="6020"/>
            </a:lvl5pPr>
            <a:lvl6pPr>
              <a:defRPr sz="6020"/>
            </a:lvl6pPr>
            <a:lvl7pPr>
              <a:defRPr sz="6020"/>
            </a:lvl7pPr>
            <a:lvl8pPr>
              <a:defRPr sz="6020"/>
            </a:lvl8pPr>
            <a:lvl9pPr>
              <a:defRPr sz="60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8" y="3826937"/>
            <a:ext cx="9024939" cy="12509502"/>
          </a:xfrm>
        </p:spPr>
        <p:txBody>
          <a:bodyPr/>
          <a:lstStyle>
            <a:lvl1pPr marL="0" indent="0">
              <a:buNone/>
              <a:defRPr sz="4149"/>
            </a:lvl1pPr>
            <a:lvl2pPr marL="1363301" indent="0">
              <a:buNone/>
              <a:defRPr sz="3566"/>
            </a:lvl2pPr>
            <a:lvl3pPr marL="2726601" indent="0">
              <a:buNone/>
              <a:defRPr sz="2981"/>
            </a:lvl3pPr>
            <a:lvl4pPr marL="4089903" indent="0">
              <a:buNone/>
              <a:defRPr sz="2630"/>
            </a:lvl4pPr>
            <a:lvl5pPr marL="5453204" indent="0">
              <a:buNone/>
              <a:defRPr sz="2630"/>
            </a:lvl5pPr>
            <a:lvl6pPr marL="6816504" indent="0">
              <a:buNone/>
              <a:defRPr sz="2630"/>
            </a:lvl6pPr>
            <a:lvl7pPr marL="8179806" indent="0">
              <a:buNone/>
              <a:defRPr sz="2630"/>
            </a:lvl7pPr>
            <a:lvl8pPr marL="9543107" indent="0">
              <a:buNone/>
              <a:defRPr sz="2630"/>
            </a:lvl8pPr>
            <a:lvl9pPr marL="10906406" indent="0">
              <a:buNone/>
              <a:defRPr sz="263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3E760-9FC4-8A49-A6CF-4E1B2370CEBA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04E8-DAE1-A94C-B31D-99AF037B2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73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6864" y="12801603"/>
            <a:ext cx="16459200" cy="1511302"/>
          </a:xfrm>
        </p:spPr>
        <p:txBody>
          <a:bodyPr anchor="b"/>
          <a:lstStyle>
            <a:lvl1pPr algn="l">
              <a:defRPr sz="602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76864" y="1634068"/>
            <a:ext cx="16459200" cy="10972800"/>
          </a:xfrm>
        </p:spPr>
        <p:txBody>
          <a:bodyPr/>
          <a:lstStyle>
            <a:lvl1pPr marL="0" indent="0">
              <a:buNone/>
              <a:defRPr sz="9585"/>
            </a:lvl1pPr>
            <a:lvl2pPr marL="1363301" indent="0">
              <a:buNone/>
              <a:defRPr sz="8358"/>
            </a:lvl2pPr>
            <a:lvl3pPr marL="2726601" indent="0">
              <a:buNone/>
              <a:defRPr sz="7188"/>
            </a:lvl3pPr>
            <a:lvl4pPr marL="4089903" indent="0">
              <a:buNone/>
              <a:defRPr sz="6020"/>
            </a:lvl4pPr>
            <a:lvl5pPr marL="5453204" indent="0">
              <a:buNone/>
              <a:defRPr sz="6020"/>
            </a:lvl5pPr>
            <a:lvl6pPr marL="6816504" indent="0">
              <a:buNone/>
              <a:defRPr sz="6020"/>
            </a:lvl6pPr>
            <a:lvl7pPr marL="8179806" indent="0">
              <a:buNone/>
              <a:defRPr sz="6020"/>
            </a:lvl7pPr>
            <a:lvl8pPr marL="9543107" indent="0">
              <a:buNone/>
              <a:defRPr sz="6020"/>
            </a:lvl8pPr>
            <a:lvl9pPr marL="10906406" indent="0">
              <a:buNone/>
              <a:defRPr sz="602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6864" y="14312903"/>
            <a:ext cx="16459200" cy="2146299"/>
          </a:xfrm>
        </p:spPr>
        <p:txBody>
          <a:bodyPr/>
          <a:lstStyle>
            <a:lvl1pPr marL="0" indent="0">
              <a:buNone/>
              <a:defRPr sz="4149"/>
            </a:lvl1pPr>
            <a:lvl2pPr marL="1363301" indent="0">
              <a:buNone/>
              <a:defRPr sz="3566"/>
            </a:lvl2pPr>
            <a:lvl3pPr marL="2726601" indent="0">
              <a:buNone/>
              <a:defRPr sz="2981"/>
            </a:lvl3pPr>
            <a:lvl4pPr marL="4089903" indent="0">
              <a:buNone/>
              <a:defRPr sz="2630"/>
            </a:lvl4pPr>
            <a:lvl5pPr marL="5453204" indent="0">
              <a:buNone/>
              <a:defRPr sz="2630"/>
            </a:lvl5pPr>
            <a:lvl6pPr marL="6816504" indent="0">
              <a:buNone/>
              <a:defRPr sz="2630"/>
            </a:lvl6pPr>
            <a:lvl7pPr marL="8179806" indent="0">
              <a:buNone/>
              <a:defRPr sz="2630"/>
            </a:lvl7pPr>
            <a:lvl8pPr marL="9543107" indent="0">
              <a:buNone/>
              <a:defRPr sz="2630"/>
            </a:lvl8pPr>
            <a:lvl9pPr marL="10906406" indent="0">
              <a:buNone/>
              <a:defRPr sz="263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3E760-9FC4-8A49-A6CF-4E1B2370CEBA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04E8-DAE1-A94C-B31D-99AF037B2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96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732369"/>
            <a:ext cx="24688800" cy="3048000"/>
          </a:xfrm>
          <a:prstGeom prst="rect">
            <a:avLst/>
          </a:prstGeom>
        </p:spPr>
        <p:txBody>
          <a:bodyPr vert="horz" lIns="466532" tIns="233266" rIns="466532" bIns="23326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4267206"/>
            <a:ext cx="24688800" cy="12069235"/>
          </a:xfrm>
          <a:prstGeom prst="rect">
            <a:avLst/>
          </a:prstGeom>
        </p:spPr>
        <p:txBody>
          <a:bodyPr vert="horz" lIns="466532" tIns="233266" rIns="466532" bIns="23326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600" y="16950272"/>
            <a:ext cx="6400800" cy="973666"/>
          </a:xfrm>
          <a:prstGeom prst="rect">
            <a:avLst/>
          </a:prstGeom>
        </p:spPr>
        <p:txBody>
          <a:bodyPr vert="horz" lIns="466532" tIns="233266" rIns="466532" bIns="233266" rtlCol="0" anchor="ctr"/>
          <a:lstStyle>
            <a:lvl1pPr algn="l">
              <a:defRPr sz="35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3E760-9FC4-8A49-A6CF-4E1B2370CEBA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72600" y="16950272"/>
            <a:ext cx="8686800" cy="973666"/>
          </a:xfrm>
          <a:prstGeom prst="rect">
            <a:avLst/>
          </a:prstGeom>
        </p:spPr>
        <p:txBody>
          <a:bodyPr vert="horz" lIns="466532" tIns="233266" rIns="466532" bIns="233266" rtlCol="0" anchor="ctr"/>
          <a:lstStyle>
            <a:lvl1pPr algn="ctr">
              <a:defRPr sz="35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659600" y="16950272"/>
            <a:ext cx="6400800" cy="973666"/>
          </a:xfrm>
          <a:prstGeom prst="rect">
            <a:avLst/>
          </a:prstGeom>
        </p:spPr>
        <p:txBody>
          <a:bodyPr vert="horz" lIns="466532" tIns="233266" rIns="466532" bIns="233266" rtlCol="0" anchor="ctr"/>
          <a:lstStyle>
            <a:lvl1pPr algn="r">
              <a:defRPr sz="35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D04E8-DAE1-A94C-B31D-99AF037B2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96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363301" rtl="0" eaLnBrk="1" latinLnBrk="0" hangingPunct="1">
        <a:spcBef>
          <a:spcPct val="0"/>
        </a:spcBef>
        <a:buNone/>
        <a:defRPr sz="130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22477" indent="-1022477" algn="l" defTabSz="1363301" rtl="0" eaLnBrk="1" latinLnBrk="0" hangingPunct="1">
        <a:spcBef>
          <a:spcPct val="20000"/>
        </a:spcBef>
        <a:buFont typeface="Arial"/>
        <a:buChar char="•"/>
        <a:defRPr sz="9585" kern="1200">
          <a:solidFill>
            <a:schemeClr val="tx1"/>
          </a:solidFill>
          <a:latin typeface="+mn-lt"/>
          <a:ea typeface="+mn-ea"/>
          <a:cs typeface="+mn-cs"/>
        </a:defRPr>
      </a:lvl1pPr>
      <a:lvl2pPr marL="2215364" indent="-852063" algn="l" defTabSz="1363301" rtl="0" eaLnBrk="1" latinLnBrk="0" hangingPunct="1">
        <a:spcBef>
          <a:spcPct val="20000"/>
        </a:spcBef>
        <a:buFont typeface="Arial"/>
        <a:buChar char="–"/>
        <a:defRPr sz="8358" kern="1200">
          <a:solidFill>
            <a:schemeClr val="tx1"/>
          </a:solidFill>
          <a:latin typeface="+mn-lt"/>
          <a:ea typeface="+mn-ea"/>
          <a:cs typeface="+mn-cs"/>
        </a:defRPr>
      </a:lvl2pPr>
      <a:lvl3pPr marL="3408252" indent="-681650" algn="l" defTabSz="1363301" rtl="0" eaLnBrk="1" latinLnBrk="0" hangingPunct="1">
        <a:spcBef>
          <a:spcPct val="20000"/>
        </a:spcBef>
        <a:buFont typeface="Arial"/>
        <a:buChar char="•"/>
        <a:defRPr sz="7188" kern="1200">
          <a:solidFill>
            <a:schemeClr val="tx1"/>
          </a:solidFill>
          <a:latin typeface="+mn-lt"/>
          <a:ea typeface="+mn-ea"/>
          <a:cs typeface="+mn-cs"/>
        </a:defRPr>
      </a:lvl3pPr>
      <a:lvl4pPr marL="4771554" indent="-681650" algn="l" defTabSz="1363301" rtl="0" eaLnBrk="1" latinLnBrk="0" hangingPunct="1">
        <a:spcBef>
          <a:spcPct val="20000"/>
        </a:spcBef>
        <a:buFont typeface="Arial"/>
        <a:buChar char="–"/>
        <a:defRPr sz="6020" kern="1200">
          <a:solidFill>
            <a:schemeClr val="tx1"/>
          </a:solidFill>
          <a:latin typeface="+mn-lt"/>
          <a:ea typeface="+mn-ea"/>
          <a:cs typeface="+mn-cs"/>
        </a:defRPr>
      </a:lvl4pPr>
      <a:lvl5pPr marL="6134855" indent="-681650" algn="l" defTabSz="1363301" rtl="0" eaLnBrk="1" latinLnBrk="0" hangingPunct="1">
        <a:spcBef>
          <a:spcPct val="20000"/>
        </a:spcBef>
        <a:buFont typeface="Arial"/>
        <a:buChar char="»"/>
        <a:defRPr sz="6020" kern="1200">
          <a:solidFill>
            <a:schemeClr val="tx1"/>
          </a:solidFill>
          <a:latin typeface="+mn-lt"/>
          <a:ea typeface="+mn-ea"/>
          <a:cs typeface="+mn-cs"/>
        </a:defRPr>
      </a:lvl5pPr>
      <a:lvl6pPr marL="7498155" indent="-681650" algn="l" defTabSz="1363301" rtl="0" eaLnBrk="1" latinLnBrk="0" hangingPunct="1">
        <a:spcBef>
          <a:spcPct val="20000"/>
        </a:spcBef>
        <a:buFont typeface="Arial"/>
        <a:buChar char="•"/>
        <a:defRPr sz="6020" kern="1200">
          <a:solidFill>
            <a:schemeClr val="tx1"/>
          </a:solidFill>
          <a:latin typeface="+mn-lt"/>
          <a:ea typeface="+mn-ea"/>
          <a:cs typeface="+mn-cs"/>
        </a:defRPr>
      </a:lvl6pPr>
      <a:lvl7pPr marL="8861456" indent="-681650" algn="l" defTabSz="1363301" rtl="0" eaLnBrk="1" latinLnBrk="0" hangingPunct="1">
        <a:spcBef>
          <a:spcPct val="20000"/>
        </a:spcBef>
        <a:buFont typeface="Arial"/>
        <a:buChar char="•"/>
        <a:defRPr sz="6020" kern="1200">
          <a:solidFill>
            <a:schemeClr val="tx1"/>
          </a:solidFill>
          <a:latin typeface="+mn-lt"/>
          <a:ea typeface="+mn-ea"/>
          <a:cs typeface="+mn-cs"/>
        </a:defRPr>
      </a:lvl7pPr>
      <a:lvl8pPr marL="10224756" indent="-681650" algn="l" defTabSz="1363301" rtl="0" eaLnBrk="1" latinLnBrk="0" hangingPunct="1">
        <a:spcBef>
          <a:spcPct val="20000"/>
        </a:spcBef>
        <a:buFont typeface="Arial"/>
        <a:buChar char="•"/>
        <a:defRPr sz="6020" kern="1200">
          <a:solidFill>
            <a:schemeClr val="tx1"/>
          </a:solidFill>
          <a:latin typeface="+mn-lt"/>
          <a:ea typeface="+mn-ea"/>
          <a:cs typeface="+mn-cs"/>
        </a:defRPr>
      </a:lvl8pPr>
      <a:lvl9pPr marL="11588058" indent="-681650" algn="l" defTabSz="1363301" rtl="0" eaLnBrk="1" latinLnBrk="0" hangingPunct="1">
        <a:spcBef>
          <a:spcPct val="20000"/>
        </a:spcBef>
        <a:buFont typeface="Arial"/>
        <a:buChar char="•"/>
        <a:defRPr sz="60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63301" rtl="0" eaLnBrk="1" latinLnBrk="0" hangingPunct="1">
        <a:defRPr sz="5376" kern="1200">
          <a:solidFill>
            <a:schemeClr val="tx1"/>
          </a:solidFill>
          <a:latin typeface="+mn-lt"/>
          <a:ea typeface="+mn-ea"/>
          <a:cs typeface="+mn-cs"/>
        </a:defRPr>
      </a:lvl1pPr>
      <a:lvl2pPr marL="1363301" algn="l" defTabSz="1363301" rtl="0" eaLnBrk="1" latinLnBrk="0" hangingPunct="1">
        <a:defRPr sz="5376" kern="1200">
          <a:solidFill>
            <a:schemeClr val="tx1"/>
          </a:solidFill>
          <a:latin typeface="+mn-lt"/>
          <a:ea typeface="+mn-ea"/>
          <a:cs typeface="+mn-cs"/>
        </a:defRPr>
      </a:lvl2pPr>
      <a:lvl3pPr marL="2726601" algn="l" defTabSz="1363301" rtl="0" eaLnBrk="1" latinLnBrk="0" hangingPunct="1">
        <a:defRPr sz="5376" kern="1200">
          <a:solidFill>
            <a:schemeClr val="tx1"/>
          </a:solidFill>
          <a:latin typeface="+mn-lt"/>
          <a:ea typeface="+mn-ea"/>
          <a:cs typeface="+mn-cs"/>
        </a:defRPr>
      </a:lvl3pPr>
      <a:lvl4pPr marL="4089903" algn="l" defTabSz="1363301" rtl="0" eaLnBrk="1" latinLnBrk="0" hangingPunct="1">
        <a:defRPr sz="5376" kern="1200">
          <a:solidFill>
            <a:schemeClr val="tx1"/>
          </a:solidFill>
          <a:latin typeface="+mn-lt"/>
          <a:ea typeface="+mn-ea"/>
          <a:cs typeface="+mn-cs"/>
        </a:defRPr>
      </a:lvl4pPr>
      <a:lvl5pPr marL="5453204" algn="l" defTabSz="1363301" rtl="0" eaLnBrk="1" latinLnBrk="0" hangingPunct="1">
        <a:defRPr sz="5376" kern="1200">
          <a:solidFill>
            <a:schemeClr val="tx1"/>
          </a:solidFill>
          <a:latin typeface="+mn-lt"/>
          <a:ea typeface="+mn-ea"/>
          <a:cs typeface="+mn-cs"/>
        </a:defRPr>
      </a:lvl5pPr>
      <a:lvl6pPr marL="6816504" algn="l" defTabSz="1363301" rtl="0" eaLnBrk="1" latinLnBrk="0" hangingPunct="1">
        <a:defRPr sz="5376" kern="1200">
          <a:solidFill>
            <a:schemeClr val="tx1"/>
          </a:solidFill>
          <a:latin typeface="+mn-lt"/>
          <a:ea typeface="+mn-ea"/>
          <a:cs typeface="+mn-cs"/>
        </a:defRPr>
      </a:lvl6pPr>
      <a:lvl7pPr marL="8179806" algn="l" defTabSz="1363301" rtl="0" eaLnBrk="1" latinLnBrk="0" hangingPunct="1">
        <a:defRPr sz="5376" kern="1200">
          <a:solidFill>
            <a:schemeClr val="tx1"/>
          </a:solidFill>
          <a:latin typeface="+mn-lt"/>
          <a:ea typeface="+mn-ea"/>
          <a:cs typeface="+mn-cs"/>
        </a:defRPr>
      </a:lvl7pPr>
      <a:lvl8pPr marL="9543107" algn="l" defTabSz="1363301" rtl="0" eaLnBrk="1" latinLnBrk="0" hangingPunct="1">
        <a:defRPr sz="5376" kern="1200">
          <a:solidFill>
            <a:schemeClr val="tx1"/>
          </a:solidFill>
          <a:latin typeface="+mn-lt"/>
          <a:ea typeface="+mn-ea"/>
          <a:cs typeface="+mn-cs"/>
        </a:defRPr>
      </a:lvl8pPr>
      <a:lvl9pPr marL="10906406" algn="l" defTabSz="1363301" rtl="0" eaLnBrk="1" latinLnBrk="0" hangingPunct="1">
        <a:defRPr sz="53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tiff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67401" y="3232387"/>
            <a:ext cx="7816992" cy="5399840"/>
          </a:xfrm>
          <a:prstGeom prst="rect">
            <a:avLst/>
          </a:prstGeom>
          <a:noFill/>
          <a:ln w="38100">
            <a:solidFill>
              <a:srgbClr val="8B133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6802" tIns="28401" rIns="56802" bIns="28401" rtlCol="0" anchor="ctr"/>
          <a:lstStyle/>
          <a:p>
            <a:pPr algn="ctr"/>
            <a:endParaRPr lang="en-US" sz="4766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38252" y="2932466"/>
            <a:ext cx="7875289" cy="770902"/>
          </a:xfrm>
          <a:prstGeom prst="rect">
            <a:avLst/>
          </a:prstGeom>
          <a:solidFill>
            <a:srgbClr val="8B1336"/>
          </a:solidFill>
          <a:ln>
            <a:noFill/>
          </a:ln>
          <a:extLst/>
        </p:spPr>
        <p:txBody>
          <a:bodyPr lIns="56802" tIns="28401" rIns="56802" bIns="28401" anchor="ctr" anchorCtr="0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" pitchFamily="2" charset="0"/>
                <a:cs typeface="Arial"/>
              </a:rPr>
              <a:t>Introduction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01695" y="-2124353"/>
            <a:ext cx="15226208" cy="650917"/>
          </a:xfrm>
          <a:prstGeom prst="rect">
            <a:avLst/>
          </a:prstGeom>
        </p:spPr>
        <p:txBody>
          <a:bodyPr wrap="square" lIns="56802" tIns="28401" rIns="56802" bIns="28401">
            <a:spAutoFit/>
          </a:bodyPr>
          <a:lstStyle/>
          <a:p>
            <a:pPr algn="ctr"/>
            <a:endParaRPr lang="en-US" sz="3857" dirty="0">
              <a:solidFill>
                <a:srgbClr val="C00000"/>
              </a:solidFill>
            </a:endParaRPr>
          </a:p>
        </p:txBody>
      </p:sp>
      <p:sp>
        <p:nvSpPr>
          <p:cNvPr id="285" name="Rectangle 284"/>
          <p:cNvSpPr>
            <a:spLocks noChangeArrowheads="1"/>
          </p:cNvSpPr>
          <p:nvPr/>
        </p:nvSpPr>
        <p:spPr bwMode="auto">
          <a:xfrm>
            <a:off x="17989840" y="13797755"/>
            <a:ext cx="8984960" cy="672459"/>
          </a:xfrm>
          <a:prstGeom prst="rect">
            <a:avLst/>
          </a:prstGeom>
          <a:solidFill>
            <a:srgbClr val="8B1336"/>
          </a:solidFill>
          <a:ln>
            <a:noFill/>
          </a:ln>
          <a:extLst/>
        </p:spPr>
        <p:txBody>
          <a:bodyPr lIns="56802" tIns="28401" rIns="56802" bIns="28401" anchor="ctr" anchorCtr="0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" pitchFamily="2" charset="0"/>
                <a:cs typeface="Arial"/>
              </a:rPr>
              <a:t>Summary</a:t>
            </a:r>
          </a:p>
        </p:txBody>
      </p:sp>
      <p:sp>
        <p:nvSpPr>
          <p:cNvPr id="286" name="Rectangle 285"/>
          <p:cNvSpPr/>
          <p:nvPr/>
        </p:nvSpPr>
        <p:spPr>
          <a:xfrm>
            <a:off x="17989840" y="13925650"/>
            <a:ext cx="8984960" cy="3981350"/>
          </a:xfrm>
          <a:prstGeom prst="rect">
            <a:avLst/>
          </a:prstGeom>
          <a:noFill/>
          <a:ln w="38100">
            <a:solidFill>
              <a:srgbClr val="8B133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6802" tIns="28401" rIns="56802" bIns="28401" rtlCol="0" anchor="ctr"/>
          <a:lstStyle/>
          <a:p>
            <a:pPr algn="ctr"/>
            <a:endParaRPr lang="en-US" sz="4766"/>
          </a:p>
        </p:txBody>
      </p:sp>
      <p:sp>
        <p:nvSpPr>
          <p:cNvPr id="56" name="Rectangle 55"/>
          <p:cNvSpPr/>
          <p:nvPr/>
        </p:nvSpPr>
        <p:spPr>
          <a:xfrm>
            <a:off x="592563" y="3845267"/>
            <a:ext cx="7662202" cy="6808179"/>
          </a:xfrm>
          <a:prstGeom prst="rect">
            <a:avLst/>
          </a:prstGeom>
        </p:spPr>
        <p:txBody>
          <a:bodyPr wrap="square" lIns="56802" tIns="28401" rIns="56802" bIns="28401">
            <a:spAutoFit/>
          </a:bodyPr>
          <a:lstStyle/>
          <a:p>
            <a:pPr marL="326579" indent="-326579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OHs often suffer from </a:t>
            </a:r>
            <a:r>
              <a:rPr lang="en-US" sz="2000" b="1" dirty="0">
                <a:latin typeface="Helvetica" pitchFamily="2" charset="0"/>
              </a:rPr>
              <a:t>overcrowding and long wait times</a:t>
            </a:r>
            <a:r>
              <a:rPr lang="en-US" sz="2000" dirty="0">
                <a:latin typeface="Helvetica" pitchFamily="2" charset="0"/>
              </a:rPr>
              <a:t>, stressing both students and instructors. </a:t>
            </a:r>
          </a:p>
          <a:p>
            <a:pPr marL="326579" indent="-326579"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</a:endParaRPr>
          </a:p>
          <a:p>
            <a:pPr marL="326579" indent="-326579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If we could accurately predict the expected workload at a given OH, TAs can be better allocated. </a:t>
            </a:r>
          </a:p>
          <a:p>
            <a:pPr marL="326579" indent="-326579"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</a:endParaRPr>
          </a:p>
          <a:p>
            <a:pPr marL="326579" indent="-326579">
              <a:buFont typeface="Arial" panose="020B0604020202020204" pitchFamily="34" charset="0"/>
              <a:buChar char="•"/>
            </a:pPr>
            <a:r>
              <a:rPr lang="en-US" sz="2000" dirty="0" err="1">
                <a:latin typeface="Helvetica" pitchFamily="2" charset="0"/>
              </a:rPr>
              <a:t>QueueStatus</a:t>
            </a:r>
            <a:r>
              <a:rPr lang="en-US" sz="2000" dirty="0">
                <a:latin typeface="Helvetica" pitchFamily="2" charset="0"/>
              </a:rPr>
              <a:t>, Carta, and course syllabi provide a wealth of information that can be used. </a:t>
            </a:r>
          </a:p>
          <a:p>
            <a:pPr marL="326579" indent="-326579"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</a:endParaRPr>
          </a:p>
          <a:p>
            <a:pPr marL="326579" indent="-326579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We trained a </a:t>
            </a:r>
            <a:r>
              <a:rPr lang="en-US" sz="2000" b="1" dirty="0">
                <a:latin typeface="Helvetica" pitchFamily="2" charset="0"/>
              </a:rPr>
              <a:t>neural network model that predicts student load influx</a:t>
            </a:r>
            <a:r>
              <a:rPr lang="en-US" sz="2000" dirty="0">
                <a:latin typeface="Helvetica" pitchFamily="2" charset="0"/>
              </a:rPr>
              <a:t> </a:t>
            </a:r>
            <a:r>
              <a:rPr lang="en-US" sz="2000" b="1" dirty="0">
                <a:latin typeface="Helvetica" pitchFamily="2" charset="0"/>
              </a:rPr>
              <a:t>(expected serve time * # sign-ups) </a:t>
            </a:r>
            <a:r>
              <a:rPr lang="en-US" sz="2000" dirty="0">
                <a:latin typeface="Helvetica" pitchFamily="2" charset="0"/>
              </a:rPr>
              <a:t>at OH on an hourly basis, for any course.</a:t>
            </a:r>
          </a:p>
          <a:p>
            <a:pPr marL="326579" indent="-326579"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</a:endParaRPr>
          </a:p>
          <a:p>
            <a:pPr marL="326579" indent="-326579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With these predictions, we now </a:t>
            </a:r>
            <a:r>
              <a:rPr lang="en-US" sz="2000" b="1" dirty="0">
                <a:latin typeface="Helvetica" pitchFamily="2" charset="0"/>
              </a:rPr>
              <a:t>optimize</a:t>
            </a:r>
            <a:r>
              <a:rPr lang="en-US" sz="2000" dirty="0">
                <a:latin typeface="Helvetica" pitchFamily="2" charset="0"/>
              </a:rPr>
              <a:t> </a:t>
            </a:r>
            <a:r>
              <a:rPr lang="en-US" sz="2000" b="1" dirty="0">
                <a:latin typeface="Helvetica" pitchFamily="2" charset="0"/>
              </a:rPr>
              <a:t>TA scheduling </a:t>
            </a:r>
            <a:r>
              <a:rPr lang="en-US" sz="2000" dirty="0">
                <a:latin typeface="Helvetica" pitchFamily="2" charset="0"/>
              </a:rPr>
              <a:t>given </a:t>
            </a:r>
            <a:r>
              <a:rPr lang="en-US" sz="2000" b="1" dirty="0">
                <a:latin typeface="Helvetica" pitchFamily="2" charset="0"/>
              </a:rPr>
              <a:t>realistic</a:t>
            </a:r>
            <a:r>
              <a:rPr lang="en-US" sz="2000" dirty="0">
                <a:latin typeface="Helvetica" pitchFamily="2" charset="0"/>
              </a:rPr>
              <a:t> </a:t>
            </a:r>
            <a:r>
              <a:rPr lang="en-US" sz="2000" b="1" dirty="0">
                <a:latin typeface="Helvetica" pitchFamily="2" charset="0"/>
              </a:rPr>
              <a:t>constraints</a:t>
            </a:r>
            <a:r>
              <a:rPr lang="en-US" sz="2000" dirty="0">
                <a:latin typeface="Helvetica" pitchFamily="2" charset="0"/>
              </a:rPr>
              <a:t>. </a:t>
            </a:r>
          </a:p>
          <a:p>
            <a:pPr marL="326579" indent="-326579">
              <a:buFont typeface="Arial" panose="020B0604020202020204" pitchFamily="34" charset="0"/>
              <a:buChar char="•"/>
            </a:pPr>
            <a:endParaRPr lang="en-US" sz="1800" dirty="0">
              <a:latin typeface="Helvetica" pitchFamily="2" charset="0"/>
            </a:endParaRPr>
          </a:p>
          <a:p>
            <a:endParaRPr lang="en-US" sz="2000" dirty="0"/>
          </a:p>
          <a:p>
            <a:pPr marL="326579" indent="-326579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26579" indent="-326579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just">
              <a:lnSpc>
                <a:spcPct val="110000"/>
              </a:lnSpc>
            </a:pPr>
            <a:endParaRPr lang="en-GB" sz="1870" dirty="0"/>
          </a:p>
          <a:p>
            <a:pPr marL="217688" indent="-217688" algn="just">
              <a:lnSpc>
                <a:spcPct val="110000"/>
              </a:lnSpc>
              <a:buFont typeface="Arial"/>
              <a:buChar char="•"/>
            </a:pPr>
            <a:endParaRPr lang="en-GB" sz="1870" dirty="0"/>
          </a:p>
          <a:p>
            <a:pPr marL="217688" indent="-217688" algn="just">
              <a:lnSpc>
                <a:spcPct val="110000"/>
              </a:lnSpc>
              <a:buFont typeface="Arial"/>
              <a:buChar char="•"/>
            </a:pPr>
            <a:endParaRPr lang="en-GB" sz="1870" dirty="0"/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567399" y="8862207"/>
            <a:ext cx="7826825" cy="723657"/>
          </a:xfrm>
          <a:prstGeom prst="rect">
            <a:avLst/>
          </a:prstGeom>
          <a:solidFill>
            <a:srgbClr val="8B1336"/>
          </a:solidFill>
          <a:ln>
            <a:noFill/>
          </a:ln>
          <a:extLst/>
        </p:spPr>
        <p:txBody>
          <a:bodyPr lIns="56802" tIns="28401" rIns="56802" bIns="28401" anchor="ctr" anchorCtr="0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" pitchFamily="2" charset="0"/>
                <a:cs typeface="Arial"/>
              </a:rPr>
              <a:t>Class Statistics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7983200" y="3008078"/>
            <a:ext cx="8984960" cy="11012722"/>
          </a:xfrm>
          <a:prstGeom prst="rect">
            <a:avLst/>
          </a:prstGeom>
          <a:noFill/>
          <a:ln w="38100">
            <a:solidFill>
              <a:srgbClr val="8B133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6802" tIns="28401" rIns="56802" bIns="28401" rtlCol="0" anchor="ctr"/>
          <a:lstStyle/>
          <a:p>
            <a:pPr algn="ctr"/>
            <a:endParaRPr lang="en-US" sz="4766"/>
          </a:p>
        </p:txBody>
      </p:sp>
      <p:sp>
        <p:nvSpPr>
          <p:cNvPr id="18" name="Rectangle 17"/>
          <p:cNvSpPr/>
          <p:nvPr/>
        </p:nvSpPr>
        <p:spPr>
          <a:xfrm>
            <a:off x="1938560" y="990600"/>
            <a:ext cx="23097393" cy="1943707"/>
          </a:xfrm>
          <a:prstGeom prst="rect">
            <a:avLst/>
          </a:prstGeom>
          <a:solidFill>
            <a:schemeClr val="bg1"/>
          </a:solidFill>
        </p:spPr>
        <p:txBody>
          <a:bodyPr wrap="square" lIns="56802" tIns="28401" rIns="56802" bIns="28401">
            <a:spAutoFit/>
          </a:bodyPr>
          <a:lstStyle/>
          <a:p>
            <a:pPr algn="ctr"/>
            <a:endParaRPr lang="en-US" sz="2858" i="1" dirty="0">
              <a:latin typeface="Garamond" panose="02020404030301010803" pitchFamily="18" charset="0"/>
              <a:ea typeface="Arial" charset="0"/>
              <a:cs typeface="Arial"/>
            </a:endParaRPr>
          </a:p>
          <a:p>
            <a:pPr algn="ctr"/>
            <a:r>
              <a:rPr lang="en-US" sz="4000" dirty="0">
                <a:latin typeface="Garamond" panose="02020404030301010803" pitchFamily="18" charset="0"/>
                <a:ea typeface="Arial" charset="0"/>
                <a:cs typeface="Arial"/>
              </a:rPr>
              <a:t>Avoy Datta, Dian Ang Yap, Zheng Yan</a:t>
            </a:r>
          </a:p>
          <a:p>
            <a:pPr algn="ctr"/>
            <a:r>
              <a:rPr lang="en-US" sz="4000" dirty="0">
                <a:latin typeface="Garamond" panose="02020404030301010803" pitchFamily="18" charset="0"/>
                <a:ea typeface="Arial" charset="0"/>
                <a:cs typeface="Arial"/>
              </a:rPr>
              <a:t>CS 229 | Autumn 2018</a:t>
            </a:r>
          </a:p>
          <a:p>
            <a:pPr algn="ctr"/>
            <a:endParaRPr lang="en-US" sz="1400" i="1" dirty="0">
              <a:latin typeface="Helvetica" pitchFamily="2" charset="0"/>
              <a:ea typeface="Arial" charset="0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88393" y="9661046"/>
            <a:ext cx="6700698" cy="417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 b="1" dirty="0">
                <a:latin typeface="Helvetica" pitchFamily="2" charset="0"/>
                <a:cs typeface="Arial"/>
              </a:rPr>
              <a:t>Table 1: Statistics for sample of classes (4/8 shown)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67399" y="8862207"/>
            <a:ext cx="7833192" cy="2846187"/>
          </a:xfrm>
          <a:prstGeom prst="rect">
            <a:avLst/>
          </a:prstGeom>
          <a:noFill/>
          <a:ln w="38100">
            <a:solidFill>
              <a:srgbClr val="8B133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6802" tIns="28401" rIns="56802" bIns="28401" rtlCol="0" anchor="ctr"/>
          <a:lstStyle/>
          <a:p>
            <a:pPr algn="ctr"/>
            <a:endParaRPr lang="en-US" sz="4766"/>
          </a:p>
        </p:txBody>
      </p:sp>
      <p:sp>
        <p:nvSpPr>
          <p:cNvPr id="45" name="Rectangle 44"/>
          <p:cNvSpPr/>
          <p:nvPr/>
        </p:nvSpPr>
        <p:spPr>
          <a:xfrm>
            <a:off x="8963152" y="19432205"/>
            <a:ext cx="8386122" cy="2578858"/>
          </a:xfrm>
          <a:prstGeom prst="rect">
            <a:avLst/>
          </a:prstGeom>
          <a:noFill/>
          <a:ln w="38100">
            <a:solidFill>
              <a:srgbClr val="8B133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6802" tIns="28401" rIns="56802" bIns="28401" rtlCol="0" anchor="ctr"/>
          <a:lstStyle/>
          <a:p>
            <a:pPr algn="ctr"/>
            <a:endParaRPr lang="en-US" sz="4766"/>
          </a:p>
        </p:txBody>
      </p:sp>
      <p:sp>
        <p:nvSpPr>
          <p:cNvPr id="5" name="Rectangle 4"/>
          <p:cNvSpPr/>
          <p:nvPr/>
        </p:nvSpPr>
        <p:spPr>
          <a:xfrm>
            <a:off x="9276825" y="15694580"/>
            <a:ext cx="7390745" cy="65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169" dirty="0">
                <a:latin typeface="Calibri" charset="0"/>
                <a:ea typeface="Calibri" charset="0"/>
                <a:cs typeface="Calibri" charset="0"/>
              </a:rPr>
              <a:t>. </a:t>
            </a:r>
            <a:endParaRPr lang="en-US" sz="1169" dirty="0">
              <a:latin typeface="Calibri" charset="0"/>
              <a:ea typeface="Calibri" charset="0"/>
              <a:cs typeface="Calibri" charset="0"/>
            </a:endParaRPr>
          </a:p>
          <a:p>
            <a:pPr algn="just"/>
            <a:endParaRPr lang="en-US" sz="1169" dirty="0">
              <a:latin typeface="Calibri" charset="0"/>
              <a:ea typeface="Calibri" charset="0"/>
              <a:cs typeface="Calibri" charset="0"/>
            </a:endParaRPr>
          </a:p>
          <a:p>
            <a:pPr algn="just"/>
            <a:endParaRPr lang="en-US" sz="1286" dirty="0">
              <a:latin typeface="Arial"/>
              <a:cs typeface="Arial"/>
            </a:endParaRP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8915400" y="14325600"/>
            <a:ext cx="8451256" cy="674320"/>
          </a:xfrm>
          <a:prstGeom prst="rect">
            <a:avLst/>
          </a:prstGeom>
          <a:solidFill>
            <a:srgbClr val="8B1336"/>
          </a:solidFill>
          <a:ln>
            <a:noFill/>
          </a:ln>
          <a:extLst/>
        </p:spPr>
        <p:txBody>
          <a:bodyPr lIns="56802" tIns="28401" rIns="56802" bIns="28401" anchor="ctr" anchorCtr="0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" pitchFamily="2" charset="0"/>
                <a:cs typeface="Arial"/>
              </a:rPr>
              <a:t>Scheduler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948351" y="3086772"/>
            <a:ext cx="8391462" cy="14820227"/>
          </a:xfrm>
          <a:prstGeom prst="rect">
            <a:avLst/>
          </a:prstGeom>
          <a:noFill/>
          <a:ln w="38100">
            <a:solidFill>
              <a:srgbClr val="8B133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6802" tIns="28401" rIns="56802" bIns="28401" rtlCol="0" anchor="ctr"/>
          <a:lstStyle/>
          <a:p>
            <a:pPr algn="ctr"/>
            <a:endParaRPr lang="en-US" sz="4766"/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8001205" y="2948679"/>
            <a:ext cx="8984960" cy="762000"/>
          </a:xfrm>
          <a:prstGeom prst="rect">
            <a:avLst/>
          </a:prstGeom>
          <a:solidFill>
            <a:srgbClr val="8B1336"/>
          </a:solidFill>
          <a:ln>
            <a:noFill/>
          </a:ln>
          <a:extLst/>
        </p:spPr>
        <p:txBody>
          <a:bodyPr lIns="56802" tIns="28401" rIns="56802" bIns="28401" anchor="ctr" anchorCtr="0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Helvetica" pitchFamily="2" charset="0"/>
                <a:cs typeface="Arial"/>
              </a:rPr>
              <a:t>   Results</a:t>
            </a:r>
            <a:endParaRPr lang="en-US" sz="2800" b="1" dirty="0">
              <a:solidFill>
                <a:schemeClr val="bg1"/>
              </a:solidFill>
              <a:latin typeface="Helvetica" pitchFamily="2" charset="0"/>
              <a:cs typeface="Arial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7222648" y="8177231"/>
            <a:ext cx="7645607" cy="2467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7206" indent="-267206" algn="just">
              <a:buFont typeface="Arial" charset="0"/>
              <a:buChar char="•"/>
            </a:pPr>
            <a:endParaRPr lang="en-GB" sz="1715" dirty="0"/>
          </a:p>
          <a:p>
            <a:pPr marL="267206" indent="-267206" algn="just">
              <a:buFont typeface="Arial" charset="0"/>
              <a:buChar char="•"/>
            </a:pPr>
            <a:endParaRPr lang="en-GB" sz="1715" dirty="0"/>
          </a:p>
          <a:p>
            <a:pPr algn="just"/>
            <a:endParaRPr lang="en-GB" sz="1715" dirty="0"/>
          </a:p>
          <a:p>
            <a:pPr marL="267206" indent="-267206" algn="just">
              <a:buFont typeface="Arial" charset="0"/>
              <a:buChar char="•"/>
            </a:pPr>
            <a:endParaRPr lang="en-GB" sz="1715" dirty="0"/>
          </a:p>
          <a:p>
            <a:pPr algn="just"/>
            <a:endParaRPr lang="en-GB" sz="1715" dirty="0"/>
          </a:p>
          <a:p>
            <a:pPr marL="267206" indent="-267206" algn="just">
              <a:buFont typeface="Arial" charset="0"/>
              <a:buChar char="•"/>
            </a:pPr>
            <a:endParaRPr lang="en-GB" sz="1715" dirty="0"/>
          </a:p>
          <a:p>
            <a:pPr marL="267206" indent="-267206" algn="just">
              <a:buFont typeface="Arial" charset="0"/>
              <a:buChar char="•"/>
            </a:pPr>
            <a:endParaRPr lang="en-GB" sz="1715" dirty="0"/>
          </a:p>
          <a:p>
            <a:pPr marL="267206" indent="-267206" algn="just">
              <a:buFont typeface="Arial" charset="0"/>
              <a:buChar char="•"/>
            </a:pPr>
            <a:endParaRPr lang="en-GB" sz="1715" dirty="0"/>
          </a:p>
          <a:p>
            <a:pPr marL="267206" indent="-267206" algn="just">
              <a:buFont typeface="Arial" charset="0"/>
              <a:buChar char="•"/>
            </a:pPr>
            <a:endParaRPr lang="en-GB" sz="1715" dirty="0"/>
          </a:p>
        </p:txBody>
      </p:sp>
      <p:sp>
        <p:nvSpPr>
          <p:cNvPr id="94" name="Rectangle 93"/>
          <p:cNvSpPr/>
          <p:nvPr/>
        </p:nvSpPr>
        <p:spPr>
          <a:xfrm>
            <a:off x="17318275" y="5575202"/>
            <a:ext cx="4321571" cy="2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86" dirty="0"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E3D56D-55C8-204D-A963-214E4F213F6A}"/>
              </a:ext>
            </a:extLst>
          </p:cNvPr>
          <p:cNvSpPr txBox="1"/>
          <p:nvPr/>
        </p:nvSpPr>
        <p:spPr>
          <a:xfrm>
            <a:off x="3639928" y="516226"/>
            <a:ext cx="2003900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700" b="1" dirty="0">
                <a:latin typeface="Garamond" panose="02020404030301010803" pitchFamily="18" charset="0"/>
              </a:rPr>
              <a:t>Deep Queue-Learning: A Quest to Optimize Office Hours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E8BE18-2882-8C42-8BED-C406B6D5C6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49733" b="-3357"/>
          <a:stretch/>
        </p:blipFill>
        <p:spPr>
          <a:xfrm>
            <a:off x="522635" y="18388"/>
            <a:ext cx="2831850" cy="292519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B169D6B-CD17-D449-8EFC-821EA731C7A9}"/>
              </a:ext>
            </a:extLst>
          </p:cNvPr>
          <p:cNvSpPr/>
          <p:nvPr/>
        </p:nvSpPr>
        <p:spPr>
          <a:xfrm>
            <a:off x="548807" y="12620612"/>
            <a:ext cx="7825693" cy="5286388"/>
          </a:xfrm>
          <a:prstGeom prst="rect">
            <a:avLst/>
          </a:prstGeom>
          <a:noFill/>
          <a:ln w="38100">
            <a:solidFill>
              <a:srgbClr val="8B133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6802" tIns="28401" rIns="56802" bIns="28401" rtlCol="0" anchor="ctr"/>
          <a:lstStyle/>
          <a:p>
            <a:pPr algn="ctr"/>
            <a:endParaRPr lang="en-US" sz="4766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2A5A936-0371-0B4C-8623-326DAB43487F}"/>
              </a:ext>
            </a:extLst>
          </p:cNvPr>
          <p:cNvSpPr/>
          <p:nvPr/>
        </p:nvSpPr>
        <p:spPr>
          <a:xfrm>
            <a:off x="9182918" y="4060613"/>
            <a:ext cx="7369808" cy="2106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7206" indent="-267206" algn="just">
              <a:buFont typeface="Arial" charset="0"/>
              <a:buChar char="•"/>
            </a:pPr>
            <a:endParaRPr lang="en-GB" sz="1870" dirty="0"/>
          </a:p>
          <a:p>
            <a:pPr marL="267206" indent="-267206" algn="just">
              <a:buFont typeface="Arial" charset="0"/>
              <a:buChar char="•"/>
            </a:pPr>
            <a:endParaRPr lang="en-GB" sz="1870" dirty="0"/>
          </a:p>
          <a:p>
            <a:pPr marL="267206" indent="-267206" algn="just">
              <a:buFont typeface="Arial" charset="0"/>
              <a:buChar char="•"/>
            </a:pPr>
            <a:endParaRPr lang="en-GB" sz="1870" dirty="0"/>
          </a:p>
          <a:p>
            <a:pPr marL="267206" indent="-267206" algn="just">
              <a:buFont typeface="Arial" charset="0"/>
              <a:buChar char="•"/>
            </a:pPr>
            <a:endParaRPr lang="en-GB" sz="1870" dirty="0"/>
          </a:p>
          <a:p>
            <a:pPr algn="just"/>
            <a:endParaRPr lang="en-GB" sz="1870" dirty="0">
              <a:latin typeface="Arial"/>
              <a:cs typeface="Arial"/>
            </a:endParaRPr>
          </a:p>
          <a:p>
            <a:pPr algn="just"/>
            <a:endParaRPr lang="en-GB" sz="1870" dirty="0">
              <a:latin typeface="Arial"/>
              <a:cs typeface="Arial"/>
            </a:endParaRPr>
          </a:p>
          <a:p>
            <a:pPr algn="just"/>
            <a:endParaRPr lang="en-US" sz="1870" dirty="0">
              <a:latin typeface="Arial"/>
              <a:cs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751257A-9686-8244-939D-6485369D4A66}"/>
              </a:ext>
            </a:extLst>
          </p:cNvPr>
          <p:cNvSpPr/>
          <p:nvPr/>
        </p:nvSpPr>
        <p:spPr>
          <a:xfrm>
            <a:off x="9017348" y="19073831"/>
            <a:ext cx="7369808" cy="2478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GB" sz="1870" dirty="0"/>
          </a:p>
          <a:p>
            <a:pPr algn="just"/>
            <a:endParaRPr lang="en-GB" sz="1870" dirty="0"/>
          </a:p>
          <a:p>
            <a:pPr algn="just"/>
            <a:r>
              <a:rPr lang="en-GB" sz="1428" dirty="0"/>
              <a:t>[1]</a:t>
            </a:r>
          </a:p>
          <a:p>
            <a:pPr algn="just"/>
            <a:r>
              <a:rPr lang="en-GB" sz="1428" dirty="0"/>
              <a:t>[2]</a:t>
            </a:r>
          </a:p>
          <a:p>
            <a:pPr algn="just"/>
            <a:r>
              <a:rPr lang="en-GB" sz="1428" dirty="0"/>
              <a:t>[3]</a:t>
            </a:r>
          </a:p>
          <a:p>
            <a:pPr marL="267206" indent="-267206" algn="just">
              <a:buFont typeface="Arial" charset="0"/>
              <a:buChar char="•"/>
            </a:pPr>
            <a:endParaRPr lang="en-GB" sz="1870" dirty="0"/>
          </a:p>
          <a:p>
            <a:pPr algn="just"/>
            <a:endParaRPr lang="en-GB" sz="1870" dirty="0">
              <a:latin typeface="Arial"/>
              <a:cs typeface="Arial"/>
            </a:endParaRPr>
          </a:p>
          <a:p>
            <a:pPr algn="just"/>
            <a:endParaRPr lang="en-GB" sz="1870" dirty="0">
              <a:latin typeface="Arial"/>
              <a:cs typeface="Arial"/>
            </a:endParaRPr>
          </a:p>
          <a:p>
            <a:pPr algn="just"/>
            <a:endParaRPr lang="en-US" sz="1870" dirty="0">
              <a:latin typeface="Arial"/>
              <a:cs typeface="Arial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8BC17A6-D475-D945-A372-150AD5B87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2932868"/>
            <a:ext cx="131970" cy="640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5315" tIns="32657" rIns="65315" bIns="326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734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9EFFF2BB-06F1-C244-A9AD-4B1BCEDEC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59" y="-2824011"/>
            <a:ext cx="131970" cy="640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5315" tIns="32657" rIns="65315" bIns="326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734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1FBE330D-AF4A-1344-9ACC-27B48D115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715" y="-2715153"/>
            <a:ext cx="131970" cy="640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5315" tIns="32657" rIns="65315" bIns="326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734"/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27ACA8B1-3737-3B48-8288-FE0BF415F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73" y="-2606297"/>
            <a:ext cx="131970" cy="640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5315" tIns="32657" rIns="65315" bIns="326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734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B3F19222-FC85-B844-A5E4-743BF94EC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30" y="-2497440"/>
            <a:ext cx="131970" cy="640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5315" tIns="32657" rIns="65315" bIns="326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734"/>
          </a:p>
        </p:txBody>
      </p:sp>
      <p:sp>
        <p:nvSpPr>
          <p:cNvPr id="37" name="Rectangle 12">
            <a:extLst>
              <a:ext uri="{FF2B5EF4-FFF2-40B4-BE49-F238E27FC236}">
                <a16:creationId xmlns:a16="http://schemas.microsoft.com/office/drawing/2014/main" id="{D7D8015C-AA8B-CD46-B803-2345727EB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2932868"/>
            <a:ext cx="131970" cy="640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5315" tIns="32657" rIns="65315" bIns="326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734"/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8944380" y="2943814"/>
            <a:ext cx="8423857" cy="762000"/>
          </a:xfrm>
          <a:prstGeom prst="rect">
            <a:avLst/>
          </a:prstGeom>
          <a:solidFill>
            <a:srgbClr val="8B1336"/>
          </a:solidFill>
          <a:ln>
            <a:noFill/>
          </a:ln>
          <a:extLst/>
        </p:spPr>
        <p:txBody>
          <a:bodyPr lIns="56802" tIns="28401" rIns="56802" bIns="28401" anchor="ctr" anchorCtr="0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" pitchFamily="2" charset="0"/>
                <a:cs typeface="Arial"/>
              </a:rPr>
              <a:t>Methodology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E7B1EAE-E581-FB4C-9DEA-A64A58CFB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724" y="11896955"/>
            <a:ext cx="7826825" cy="723657"/>
          </a:xfrm>
          <a:prstGeom prst="rect">
            <a:avLst/>
          </a:prstGeom>
          <a:solidFill>
            <a:srgbClr val="8B1336"/>
          </a:solidFill>
          <a:ln>
            <a:noFill/>
          </a:ln>
          <a:extLst/>
        </p:spPr>
        <p:txBody>
          <a:bodyPr lIns="56802" tIns="28401" rIns="56802" bIns="28401" anchor="ctr" anchorCtr="0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" pitchFamily="2" charset="0"/>
                <a:cs typeface="Arial"/>
              </a:rPr>
              <a:t>Features and Preliminary Statistics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C49F12A-4F0A-8C47-B281-8462E5DBB74A}"/>
              </a:ext>
            </a:extLst>
          </p:cNvPr>
          <p:cNvSpPr/>
          <p:nvPr/>
        </p:nvSpPr>
        <p:spPr>
          <a:xfrm>
            <a:off x="653548" y="12762511"/>
            <a:ext cx="7770728" cy="3238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  <a:cs typeface="Arial"/>
              </a:rPr>
              <a:t>Load influx is significantly and positively correlated with: 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Helvetica" pitchFamily="2" charset="0"/>
                <a:cs typeface="Arial"/>
              </a:rPr>
              <a:t>     Week number </a:t>
            </a:r>
            <a:r>
              <a:rPr lang="en-US" sz="2000" dirty="0">
                <a:latin typeface="Helvetica" pitchFamily="2" charset="0"/>
                <a:cs typeface="Arial"/>
              </a:rPr>
              <a:t>(r = 0.07)  and </a:t>
            </a:r>
            <a:r>
              <a:rPr lang="en-US" sz="2000" b="1" dirty="0">
                <a:latin typeface="Helvetica" pitchFamily="2" charset="0"/>
                <a:cs typeface="Arial"/>
              </a:rPr>
              <a:t>Number of servers </a:t>
            </a:r>
            <a:r>
              <a:rPr lang="en-US" sz="2000" dirty="0">
                <a:latin typeface="Helvetica" pitchFamily="2" charset="0"/>
                <a:cs typeface="Arial"/>
              </a:rPr>
              <a:t>(r = 0.32)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  <a:cs typeface="Arial"/>
              </a:rPr>
              <a:t>Significantly and negatively correlated with: </a:t>
            </a:r>
            <a:br>
              <a:rPr lang="en-US" sz="2000" dirty="0">
                <a:latin typeface="Helvetica" pitchFamily="2" charset="0"/>
                <a:cs typeface="Arial"/>
              </a:rPr>
            </a:br>
            <a:r>
              <a:rPr lang="en-US" sz="2000" b="1" dirty="0">
                <a:latin typeface="Helvetica" pitchFamily="2" charset="0"/>
                <a:cs typeface="Arial"/>
              </a:rPr>
              <a:t>Days left until assignment due </a:t>
            </a:r>
            <a:r>
              <a:rPr lang="en-US" sz="2000" dirty="0">
                <a:latin typeface="Helvetica" pitchFamily="2" charset="0"/>
                <a:cs typeface="Arial"/>
              </a:rPr>
              <a:t>(r= -0.08),  </a:t>
            </a:r>
            <a:r>
              <a:rPr lang="en-US" sz="2000" b="1" dirty="0">
                <a:latin typeface="Helvetica" pitchFamily="2" charset="0"/>
                <a:cs typeface="Arial"/>
              </a:rPr>
              <a:t>Hour of day </a:t>
            </a:r>
            <a:r>
              <a:rPr lang="en-US" sz="2000" dirty="0">
                <a:latin typeface="Helvetica" pitchFamily="2" charset="0"/>
                <a:cs typeface="Arial"/>
              </a:rPr>
              <a:t>(r = -0.10),  </a:t>
            </a:r>
            <a:r>
              <a:rPr lang="en-US" sz="2000" b="1" dirty="0">
                <a:latin typeface="Helvetica" pitchFamily="2" charset="0"/>
                <a:cs typeface="Arial"/>
              </a:rPr>
              <a:t>Weekday</a:t>
            </a:r>
            <a:r>
              <a:rPr lang="en-US" sz="2000" dirty="0">
                <a:latin typeface="Helvetica" pitchFamily="2" charset="0"/>
                <a:cs typeface="Arial"/>
              </a:rPr>
              <a:t> (r=-0.09), </a:t>
            </a:r>
            <a:r>
              <a:rPr lang="en-US" sz="2000" b="1" dirty="0">
                <a:latin typeface="Helvetica" pitchFamily="2" charset="0"/>
                <a:cs typeface="Arial"/>
              </a:rPr>
              <a:t>Days until next exam </a:t>
            </a:r>
            <a:r>
              <a:rPr lang="en-US" sz="2000" dirty="0">
                <a:latin typeface="Helvetica" pitchFamily="2" charset="0"/>
                <a:cs typeface="Arial"/>
              </a:rPr>
              <a:t>(r = -0.06)</a:t>
            </a:r>
          </a:p>
          <a:p>
            <a:pPr algn="ctr">
              <a:lnSpc>
                <a:spcPct val="110000"/>
              </a:lnSpc>
            </a:pPr>
            <a:endParaRPr lang="en-US" sz="1200" dirty="0">
              <a:latin typeface="Helvetica" pitchFamily="2" charset="0"/>
              <a:cs typeface="Arial"/>
            </a:endParaRPr>
          </a:p>
          <a:p>
            <a:pPr algn="ctr">
              <a:lnSpc>
                <a:spcPct val="110000"/>
              </a:lnSpc>
            </a:pPr>
            <a:endParaRPr lang="en-US" sz="1870" dirty="0">
              <a:cs typeface="Arial"/>
            </a:endParaRPr>
          </a:p>
          <a:p>
            <a:pPr marL="342900" indent="-342900" algn="ctr">
              <a:lnSpc>
                <a:spcPct val="110000"/>
              </a:lnSpc>
              <a:buFontTx/>
              <a:buChar char="-"/>
            </a:pPr>
            <a:endParaRPr lang="en-US" sz="1870" dirty="0">
              <a:cs typeface="Arial"/>
            </a:endParaRPr>
          </a:p>
          <a:p>
            <a:pPr algn="ctr">
              <a:lnSpc>
                <a:spcPct val="110000"/>
              </a:lnSpc>
            </a:pPr>
            <a:endParaRPr lang="en-US" sz="1870" dirty="0">
              <a:cs typeface="Arial"/>
            </a:endParaRPr>
          </a:p>
          <a:p>
            <a:pPr algn="ctr">
              <a:lnSpc>
                <a:spcPct val="110000"/>
              </a:lnSpc>
            </a:pPr>
            <a:endParaRPr lang="en-US" sz="1870" dirty="0">
              <a:cs typeface="Arial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8BEB52-25A2-B548-9B0F-4D2CD0C14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111339"/>
              </p:ext>
            </p:extLst>
          </p:nvPr>
        </p:nvGraphicFramePr>
        <p:xfrm>
          <a:off x="574615" y="10070316"/>
          <a:ext cx="7773044" cy="1588476"/>
        </p:xfrm>
        <a:graphic>
          <a:graphicData uri="http://schemas.openxmlformats.org/drawingml/2006/table">
            <a:tbl>
              <a:tblPr/>
              <a:tblGrid>
                <a:gridCol w="712139">
                  <a:extLst>
                    <a:ext uri="{9D8B030D-6E8A-4147-A177-3AD203B41FA5}">
                      <a16:colId xmlns:a16="http://schemas.microsoft.com/office/drawing/2014/main" val="2518818810"/>
                    </a:ext>
                  </a:extLst>
                </a:gridCol>
                <a:gridCol w="979756">
                  <a:extLst>
                    <a:ext uri="{9D8B030D-6E8A-4147-A177-3AD203B41FA5}">
                      <a16:colId xmlns:a16="http://schemas.microsoft.com/office/drawing/2014/main" val="3701162585"/>
                    </a:ext>
                  </a:extLst>
                </a:gridCol>
                <a:gridCol w="1426819">
                  <a:extLst>
                    <a:ext uri="{9D8B030D-6E8A-4147-A177-3AD203B41FA5}">
                      <a16:colId xmlns:a16="http://schemas.microsoft.com/office/drawing/2014/main" val="1951519735"/>
                    </a:ext>
                  </a:extLst>
                </a:gridCol>
                <a:gridCol w="915605">
                  <a:extLst>
                    <a:ext uri="{9D8B030D-6E8A-4147-A177-3AD203B41FA5}">
                      <a16:colId xmlns:a16="http://schemas.microsoft.com/office/drawing/2014/main" val="2152933948"/>
                    </a:ext>
                  </a:extLst>
                </a:gridCol>
                <a:gridCol w="1251328">
                  <a:extLst>
                    <a:ext uri="{9D8B030D-6E8A-4147-A177-3AD203B41FA5}">
                      <a16:colId xmlns:a16="http://schemas.microsoft.com/office/drawing/2014/main" val="3451126802"/>
                    </a:ext>
                  </a:extLst>
                </a:gridCol>
                <a:gridCol w="1060578">
                  <a:extLst>
                    <a:ext uri="{9D8B030D-6E8A-4147-A177-3AD203B41FA5}">
                      <a16:colId xmlns:a16="http://schemas.microsoft.com/office/drawing/2014/main" val="1529208494"/>
                    </a:ext>
                  </a:extLst>
                </a:gridCol>
                <a:gridCol w="1426819">
                  <a:extLst>
                    <a:ext uri="{9D8B030D-6E8A-4147-A177-3AD203B41FA5}">
                      <a16:colId xmlns:a16="http://schemas.microsoft.com/office/drawing/2014/main" val="2177897629"/>
                    </a:ext>
                  </a:extLst>
                </a:gridCol>
              </a:tblGrid>
              <a:tr h="441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Class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Quarter </a:t>
                      </a:r>
                    </a:p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&amp; Year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#OH-Active </a:t>
                      </a:r>
                    </a:p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Total </a:t>
                      </a:r>
                    </a:p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# Students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Total </a:t>
                      </a:r>
                    </a:p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OH Hours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Total </a:t>
                      </a:r>
                    </a:p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Served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Total </a:t>
                      </a:r>
                    </a:p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Load Influx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2565935"/>
                  </a:ext>
                </a:extLst>
              </a:tr>
              <a:tr h="2731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Light" panose="020B0403020202020204" pitchFamily="34" charset="0"/>
                        </a:rPr>
                        <a:t>CS107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Light" panose="020B0403020202020204" pitchFamily="34" charset="0"/>
                        </a:rPr>
                        <a:t>Spring 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 panose="020B0403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Light" panose="020B0403020202020204" pitchFamily="34" charset="0"/>
                        </a:rPr>
                        <a:t>184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Light" panose="020B0403020202020204" pitchFamily="34" charset="0"/>
                        </a:rPr>
                        <a:t>415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Light" panose="020B0403020202020204" pitchFamily="34" charset="0"/>
                        </a:rPr>
                        <a:t>1722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Light" panose="020B0403020202020204" pitchFamily="34" charset="0"/>
                        </a:rPr>
                        <a:t>21873.09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595444"/>
                  </a:ext>
                </a:extLst>
              </a:tr>
              <a:tr h="3063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Light" panose="020B0403020202020204" pitchFamily="34" charset="0"/>
                        </a:rPr>
                        <a:t>CS161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 panose="020B0403020202020204" pitchFamily="34" charset="0"/>
                        </a:rPr>
                        <a:t>Spring 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 panose="020B0403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Light" panose="020B0403020202020204" pitchFamily="34" charset="0"/>
                        </a:rPr>
                        <a:t>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 panose="020B0403020202020204" pitchFamily="34" charset="0"/>
                        </a:rPr>
                        <a:t>204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 panose="020B0403020202020204" pitchFamily="34" charset="0"/>
                        </a:rPr>
                        <a:t>875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 panose="020B0403020202020204" pitchFamily="34" charset="0"/>
                        </a:rPr>
                        <a:t>15380.68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2020395"/>
                  </a:ext>
                </a:extLst>
              </a:tr>
              <a:tr h="3388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Light" panose="020B0403020202020204" pitchFamily="34" charset="0"/>
                        </a:rPr>
                        <a:t>CS110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 panose="020B0403020202020204" pitchFamily="34" charset="0"/>
                        </a:rPr>
                        <a:t>Spring 2018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 panose="020B0403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 panose="020B0403020202020204" pitchFamily="34" charset="0"/>
                        </a:rPr>
                        <a:t>187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 panose="020B0403020202020204" pitchFamily="34" charset="0"/>
                        </a:rPr>
                        <a:t>223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 panose="020B0403020202020204" pitchFamily="34" charset="0"/>
                        </a:rPr>
                        <a:t>1749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 panose="020B0403020202020204" pitchFamily="34" charset="0"/>
                        </a:rPr>
                        <a:t>35459.1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824358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Light" panose="020B0403020202020204" pitchFamily="34" charset="0"/>
                        </a:rPr>
                        <a:t>CS229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Light" panose="020B0403020202020204" pitchFamily="34" charset="0"/>
                        </a:rPr>
                        <a:t>Autumn 2018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 panose="020B0403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 panose="020B0403020202020204" pitchFamily="34" charset="0"/>
                        </a:rPr>
                        <a:t>634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 panose="020B0403020202020204" pitchFamily="34" charset="0"/>
                        </a:rPr>
                        <a:t>369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 panose="020B0403020202020204" pitchFamily="34" charset="0"/>
                        </a:rPr>
                        <a:t>1390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 panose="020B0403020202020204" pitchFamily="34" charset="0"/>
                        </a:rPr>
                        <a:t>31733.7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9842"/>
                  </a:ext>
                </a:extLst>
              </a:tr>
            </a:tbl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id="{D2D8D289-B037-714E-AD6D-07FE2F321936}"/>
              </a:ext>
            </a:extLst>
          </p:cNvPr>
          <p:cNvSpPr/>
          <p:nvPr/>
        </p:nvSpPr>
        <p:spPr>
          <a:xfrm>
            <a:off x="23964377" y="508155"/>
            <a:ext cx="2772944" cy="105454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 221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C57ACA-1F60-3B40-B5D1-375166A4D0FD}"/>
              </a:ext>
            </a:extLst>
          </p:cNvPr>
          <p:cNvGrpSpPr/>
          <p:nvPr/>
        </p:nvGrpSpPr>
        <p:grpSpPr>
          <a:xfrm>
            <a:off x="23009853" y="-2304875"/>
            <a:ext cx="8844294" cy="1817887"/>
            <a:chOff x="17624535" y="4411754"/>
            <a:chExt cx="9808253" cy="264350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F21AC5A-70DC-B64C-8C14-26B1076103FF}"/>
                </a:ext>
              </a:extLst>
            </p:cNvPr>
            <p:cNvGrpSpPr/>
            <p:nvPr/>
          </p:nvGrpSpPr>
          <p:grpSpPr>
            <a:xfrm>
              <a:off x="18094769" y="4787732"/>
              <a:ext cx="8767785" cy="2267525"/>
              <a:chOff x="18094769" y="4787732"/>
              <a:chExt cx="8767785" cy="226752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00AA407-2F4B-E548-BAEF-B635B07BE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40152" y="4810032"/>
                <a:ext cx="3022402" cy="222292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73282C8-A615-884F-9544-42220FDFEC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81335" y="4875708"/>
                <a:ext cx="2855281" cy="213051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2DCC4E4-787E-6744-8F3D-BAE5FC6EB7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94769" y="4787732"/>
                <a:ext cx="2873841" cy="2267525"/>
              </a:xfrm>
              <a:prstGeom prst="rect">
                <a:avLst/>
              </a:prstGeom>
            </p:spPr>
          </p:pic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1F67041-EDD6-544B-99F7-E12D90C9B454}"/>
                </a:ext>
              </a:extLst>
            </p:cNvPr>
            <p:cNvSpPr txBox="1"/>
            <p:nvPr/>
          </p:nvSpPr>
          <p:spPr>
            <a:xfrm>
              <a:off x="17624535" y="4411754"/>
              <a:ext cx="9808253" cy="626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Helvetica" pitchFamily="2" charset="0"/>
                </a:rPr>
                <a:t>        Without norm          With normalization     Norm + Early stopping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E09C6A8-0A93-424A-9648-7C59BF263DA9}"/>
              </a:ext>
            </a:extLst>
          </p:cNvPr>
          <p:cNvSpPr txBox="1"/>
          <p:nvPr/>
        </p:nvSpPr>
        <p:spPr>
          <a:xfrm>
            <a:off x="8957814" y="3743720"/>
            <a:ext cx="83514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We defined a new loss (Shrug loss) and used smoothing on labelled data to reduce penalty on outliers.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</a:endParaRPr>
          </a:p>
          <a:p>
            <a:endParaRPr lang="en-US" sz="2000" dirty="0">
              <a:latin typeface="Helvetica" pitchFamily="2" charset="0"/>
            </a:endParaRPr>
          </a:p>
          <a:p>
            <a:endParaRPr lang="en-US" sz="20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To reduce contributions by outliers, we smooth out the data through convolution with a </a:t>
            </a:r>
            <a:r>
              <a:rPr lang="en-US" sz="2000" i="1" dirty="0">
                <a:latin typeface="Helvetica" pitchFamily="2" charset="0"/>
              </a:rPr>
              <a:t>Hann</a:t>
            </a:r>
            <a:r>
              <a:rPr lang="en-US" sz="2000" dirty="0">
                <a:latin typeface="Helvetica" pitchFamily="2" charset="0"/>
              </a:rPr>
              <a:t> window: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4134BF-6497-2A47-81B1-0E920038E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1347" y="14533098"/>
            <a:ext cx="6268348" cy="3219911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DCE0CBFE-F4A9-A547-B5BC-6A329C24310B}"/>
              </a:ext>
            </a:extLst>
          </p:cNvPr>
          <p:cNvGrpSpPr/>
          <p:nvPr/>
        </p:nvGrpSpPr>
        <p:grpSpPr>
          <a:xfrm>
            <a:off x="27551014" y="663152"/>
            <a:ext cx="4006646" cy="2820647"/>
            <a:chOff x="18092919" y="7417251"/>
            <a:chExt cx="5313251" cy="666463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3D2B28E-312F-8C4D-9D58-BA29F279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192123" y="7417251"/>
              <a:ext cx="5201278" cy="380489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3C9CF2-DF6F-3041-A666-1289D6A5092C}"/>
                </a:ext>
              </a:extLst>
            </p:cNvPr>
            <p:cNvSpPr txBox="1"/>
            <p:nvPr/>
          </p:nvSpPr>
          <p:spPr>
            <a:xfrm>
              <a:off x="18092919" y="11318464"/>
              <a:ext cx="5313251" cy="2763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Initial mode (Univariate LSTM) predicts load influx spikes. (Blue- actual, orange – train predictions, green– validation predictions). Y-axis is the load influx, X-axis represents OH timeslots in chronological order.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D2B250D-BAA8-4533-9B11-D382FC9B7BC6}"/>
              </a:ext>
            </a:extLst>
          </p:cNvPr>
          <p:cNvSpPr txBox="1"/>
          <p:nvPr/>
        </p:nvSpPr>
        <p:spPr>
          <a:xfrm>
            <a:off x="17935033" y="14677017"/>
            <a:ext cx="8843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A166A62-F4D4-DD48-941E-E63907825D72}"/>
              </a:ext>
            </a:extLst>
          </p:cNvPr>
          <p:cNvSpPr/>
          <p:nvPr/>
        </p:nvSpPr>
        <p:spPr>
          <a:xfrm>
            <a:off x="18012982" y="14618492"/>
            <a:ext cx="8910998" cy="5823294"/>
          </a:xfrm>
          <a:prstGeom prst="rect">
            <a:avLst/>
          </a:prstGeom>
        </p:spPr>
        <p:txBody>
          <a:bodyPr wrap="square" lIns="56802" tIns="28401" rIns="56802" bIns="28401">
            <a:spAutoFit/>
          </a:bodyPr>
          <a:lstStyle/>
          <a:p>
            <a:pPr marL="326579" indent="-326579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Using data scraped off of Stanford course resources, a fully connected NN, and Gibbs sampling, we have come up with a system that schedules TA hours (within realistic constraints) that appears to correlate well with student demand. </a:t>
            </a:r>
          </a:p>
          <a:p>
            <a:pPr marL="326579" indent="-326579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Major challenges for inference: figuring out a model that balanced bias with variance and coming up with a loss that didn’t penalize outliers excessively.</a:t>
            </a:r>
          </a:p>
          <a:p>
            <a:pPr marL="326579" indent="-326579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This model can serve as a recommender system for office hours for newly introduced courses. We tested it on one quarter of a course not used in the train set and found correlation between assigned hours and predicted influx were similar to actual load influx and server correlation.</a:t>
            </a:r>
          </a:p>
          <a:p>
            <a:pPr marL="326579" indent="-326579">
              <a:buFont typeface="Arial" panose="020B0604020202020204" pitchFamily="34" charset="0"/>
              <a:buChar char="•"/>
            </a:pPr>
            <a:endParaRPr lang="en-US" sz="1800" dirty="0">
              <a:latin typeface="Helvetica" pitchFamily="2" charset="0"/>
            </a:endParaRPr>
          </a:p>
          <a:p>
            <a:pPr marL="326579" indent="-326579">
              <a:buFont typeface="Arial" panose="020B0604020202020204" pitchFamily="34" charset="0"/>
              <a:buChar char="•"/>
            </a:pPr>
            <a:endParaRPr lang="en-US" sz="1800" dirty="0">
              <a:latin typeface="Helvetica" pitchFamily="2" charset="0"/>
            </a:endParaRPr>
          </a:p>
          <a:p>
            <a:pPr marL="326579" indent="-326579">
              <a:buFont typeface="Arial" panose="020B0604020202020204" pitchFamily="34" charset="0"/>
              <a:buChar char="•"/>
            </a:pPr>
            <a:endParaRPr lang="en-US" sz="1800" dirty="0">
              <a:latin typeface="Helvetica" pitchFamily="2" charset="0"/>
            </a:endParaRPr>
          </a:p>
          <a:p>
            <a:endParaRPr lang="en-US" sz="2000" dirty="0"/>
          </a:p>
          <a:p>
            <a:pPr marL="326579" indent="-326579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26579" indent="-326579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just">
              <a:lnSpc>
                <a:spcPct val="110000"/>
              </a:lnSpc>
            </a:pPr>
            <a:endParaRPr lang="en-GB" sz="1870" dirty="0"/>
          </a:p>
          <a:p>
            <a:pPr marL="217688" indent="-217688" algn="just">
              <a:lnSpc>
                <a:spcPct val="110000"/>
              </a:lnSpc>
              <a:buFont typeface="Arial"/>
              <a:buChar char="•"/>
            </a:pPr>
            <a:endParaRPr lang="en-GB" sz="1870" dirty="0"/>
          </a:p>
          <a:p>
            <a:pPr marL="217688" indent="-217688" algn="just">
              <a:lnSpc>
                <a:spcPct val="110000"/>
              </a:lnSpc>
              <a:buFont typeface="Arial"/>
              <a:buChar char="•"/>
            </a:pPr>
            <a:endParaRPr lang="en-GB" sz="187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589DC3B-47A3-C14F-9EB8-38506C87C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58120" y="4292441"/>
            <a:ext cx="2941283" cy="2157657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DBA1A1FA-8086-0046-88AE-E1E0232DB888}"/>
              </a:ext>
            </a:extLst>
          </p:cNvPr>
          <p:cNvSpPr/>
          <p:nvPr/>
        </p:nvSpPr>
        <p:spPr>
          <a:xfrm>
            <a:off x="23964377" y="1659675"/>
            <a:ext cx="2772944" cy="1054541"/>
          </a:xfrm>
          <a:prstGeom prst="rect">
            <a:avLst/>
          </a:prstGeom>
          <a:solidFill>
            <a:srgbClr val="99163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 229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861A6B2-6907-C043-B1BA-7A40E0A53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7354" y="7378860"/>
            <a:ext cx="8391461" cy="710123"/>
          </a:xfrm>
          <a:prstGeom prst="rect">
            <a:avLst/>
          </a:prstGeom>
          <a:solidFill>
            <a:srgbClr val="8B1336"/>
          </a:solidFill>
          <a:ln>
            <a:noFill/>
          </a:ln>
          <a:extLst/>
        </p:spPr>
        <p:txBody>
          <a:bodyPr lIns="56802" tIns="28401" rIns="56802" bIns="28401" anchor="ctr" anchorCtr="0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" pitchFamily="2" charset="0"/>
                <a:cs typeface="Arial"/>
              </a:rPr>
              <a:t>Experiments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001FD3-5B49-D946-B5FE-CC0F37D748F8}"/>
              </a:ext>
            </a:extLst>
          </p:cNvPr>
          <p:cNvSpPr txBox="1"/>
          <p:nvPr/>
        </p:nvSpPr>
        <p:spPr>
          <a:xfrm>
            <a:off x="9017593" y="8147959"/>
            <a:ext cx="8231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Both classification (SVMs, Random Forest) and regression (fully connected nets, LSTMs) were experimented for predictions.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BB741-90BA-B942-A98F-9D11B9BEE1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72060" y="9007920"/>
            <a:ext cx="3263687" cy="23863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26287E9-6CB1-DA43-9D49-5AB1AB30FA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83793" y="4511788"/>
            <a:ext cx="3830936" cy="129396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BA88654-8D58-844D-B046-952837C17A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29662" y="6664250"/>
            <a:ext cx="2831592" cy="6228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ABF739F-BC0D-F040-B914-F7A572740F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89124" y="4326325"/>
            <a:ext cx="4699316" cy="3608428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7E361E92-F680-E442-836A-6372BBC5E590}"/>
              </a:ext>
            </a:extLst>
          </p:cNvPr>
          <p:cNvGrpSpPr/>
          <p:nvPr/>
        </p:nvGrpSpPr>
        <p:grpSpPr>
          <a:xfrm>
            <a:off x="23012400" y="4301251"/>
            <a:ext cx="3646706" cy="5411335"/>
            <a:chOff x="18021546" y="6679839"/>
            <a:chExt cx="3832644" cy="576760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FC7BE6D-0912-D948-8956-CDE5A40AB1F5}"/>
                </a:ext>
              </a:extLst>
            </p:cNvPr>
            <p:cNvGrpSpPr/>
            <p:nvPr/>
          </p:nvGrpSpPr>
          <p:grpSpPr>
            <a:xfrm>
              <a:off x="18033400" y="6679839"/>
              <a:ext cx="3820790" cy="2795876"/>
              <a:chOff x="22195587" y="3923348"/>
              <a:chExt cx="4149402" cy="3078347"/>
            </a:xfrm>
          </p:grpSpPr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8CA54DD4-AA92-BB44-9AB2-E85AC59C23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195587" y="3923348"/>
                <a:ext cx="4149402" cy="3078347"/>
              </a:xfrm>
              <a:prstGeom prst="rect">
                <a:avLst/>
              </a:prstGeom>
            </p:spPr>
          </p:pic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4F5628C-9807-4C45-8A61-7BDD96687CE5}"/>
                  </a:ext>
                </a:extLst>
              </p:cNvPr>
              <p:cNvSpPr txBox="1"/>
              <p:nvPr/>
            </p:nvSpPr>
            <p:spPr>
              <a:xfrm>
                <a:off x="24200553" y="4044486"/>
                <a:ext cx="2105494" cy="316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MSE, with smoothing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76D8685-3215-F642-80FC-95EE3F201F90}"/>
                </a:ext>
              </a:extLst>
            </p:cNvPr>
            <p:cNvGrpSpPr/>
            <p:nvPr/>
          </p:nvGrpSpPr>
          <p:grpSpPr>
            <a:xfrm>
              <a:off x="18021546" y="9536068"/>
              <a:ext cx="3832643" cy="2911379"/>
              <a:chOff x="17768857" y="7093122"/>
              <a:chExt cx="4221334" cy="3148887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67CED873-8A54-2E45-9D5C-1EA9E6EB3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768857" y="7093122"/>
                <a:ext cx="4221334" cy="3148887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39F8970-33C2-3342-B533-2FAC3ADDFD78}"/>
                  </a:ext>
                </a:extLst>
              </p:cNvPr>
              <p:cNvSpPr txBox="1"/>
              <p:nvPr/>
            </p:nvSpPr>
            <p:spPr>
              <a:xfrm>
                <a:off x="19815329" y="7237748"/>
                <a:ext cx="2151128" cy="332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Shrug, with smoothing</a:t>
                </a:r>
              </a:p>
            </p:txBody>
          </p:sp>
        </p:grp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DF12BCAF-677C-7C4F-83F8-3B4633E1D41E}"/>
              </a:ext>
            </a:extLst>
          </p:cNvPr>
          <p:cNvSpPr txBox="1"/>
          <p:nvPr/>
        </p:nvSpPr>
        <p:spPr>
          <a:xfrm>
            <a:off x="18513168" y="3841931"/>
            <a:ext cx="3813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Visualization of smoothed y-labels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E8BEEAD-4C80-504C-8E68-6548A20F0E29}"/>
              </a:ext>
            </a:extLst>
          </p:cNvPr>
          <p:cNvSpPr txBox="1"/>
          <p:nvPr/>
        </p:nvSpPr>
        <p:spPr>
          <a:xfrm>
            <a:off x="18383779" y="8177231"/>
            <a:ext cx="36470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Smoothing reduces spikes in erratic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Less effective in predicting actual magnitude.</a:t>
            </a:r>
          </a:p>
        </p:txBody>
      </p:sp>
      <p:pic>
        <p:nvPicPr>
          <p:cNvPr id="53" name="Picture 5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6ED775-8B04-4A87-9E91-CC8EAE78588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03160" y="8920195"/>
            <a:ext cx="4924398" cy="238636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2F4E3EB-4949-4AE6-BC83-10BB63275431}"/>
              </a:ext>
            </a:extLst>
          </p:cNvPr>
          <p:cNvSpPr txBox="1"/>
          <p:nvPr/>
        </p:nvSpPr>
        <p:spPr>
          <a:xfrm>
            <a:off x="8962622" y="11353800"/>
            <a:ext cx="8346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Shrug yields significantly lower RMSE on test set, but poorer convergence during training.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0142502-4B14-48E0-B9FA-67BE7EE4EDEE}"/>
                  </a:ext>
                </a:extLst>
              </p:cNvPr>
              <p:cNvSpPr txBox="1"/>
              <p:nvPr/>
            </p:nvSpPr>
            <p:spPr>
              <a:xfrm>
                <a:off x="8957354" y="15010953"/>
                <a:ext cx="8315115" cy="3044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We use </a:t>
                </a:r>
                <a:r>
                  <a:rPr lang="en-US" sz="20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Gibbs Sampling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to assign TAs to each individual time slot.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The Gibbs sampler optimizes: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𝒂𝒔𝒔𝒊𝒈𝒏𝒆𝒅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⋅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𝒑𝒓𝒆𝒅𝒊𝒄𝒕𝒆𝒅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 |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𝑥</m:t>
                      </m:r>
                    </m:oMath>
                  </m:oMathPara>
                </a14:m>
                <a:endParaRPr lang="en-US" sz="2000" i="1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/>
                <a:r>
                  <a:rPr lang="en-US" sz="2000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 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𝑻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𝒂𝒔𝒔𝒊𝒈𝒏𝒆𝒅</m:t>
                        </m:r>
                      </m:sub>
                    </m:sSub>
                    <m:r>
                      <a:rPr lang="en-US" sz="2000" b="1" i="1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⋅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𝑻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𝒑𝒓𝒆𝒅𝒊𝒄𝒕𝒆𝒅</m:t>
                        </m:r>
                      </m:sub>
                    </m:sSub>
                  </m:oMath>
                </a14:m>
                <a:r>
                  <a:rPr lang="en-US" sz="2000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measures the </a:t>
                </a:r>
                <a:r>
                  <a:rPr lang="en-US" sz="2000" b="1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cosine similarity </a:t>
                </a:r>
                <a:r>
                  <a:rPr lang="en-US" sz="2000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between the number of Tas assigned each office hour and the predicted loads</a:t>
                </a:r>
              </a:p>
              <a:p>
                <a:pPr algn="ctr"/>
                <a:r>
                  <a:rPr lang="en-US" sz="2000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Weight of sampling is proportional to </a:t>
                </a:r>
                <a:r>
                  <a:rPr lang="en-US" sz="2000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increase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in cosine similarity of the full assignment for each value assigned.</a:t>
                </a:r>
              </a:p>
              <a:p>
                <a:endParaRPr lang="en-US" sz="2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0142502-4B14-48E0-B9FA-67BE7EE4E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354" y="15010953"/>
                <a:ext cx="8315115" cy="3044295"/>
              </a:xfrm>
              <a:prstGeom prst="rect">
                <a:avLst/>
              </a:prstGeom>
              <a:blipFill>
                <a:blip r:embed="rId17"/>
                <a:stretch>
                  <a:fillRect l="-660" t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8" name="Picture 77" descr="A close up of a map&#10;&#10;Description automatically generated">
            <a:extLst>
              <a:ext uri="{FF2B5EF4-FFF2-40B4-BE49-F238E27FC236}">
                <a16:creationId xmlns:a16="http://schemas.microsoft.com/office/drawing/2014/main" id="{A522AE0F-D7DD-4E6B-BF9A-A4AF0A1F9BB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23616" y="12105508"/>
            <a:ext cx="3419475" cy="2136424"/>
          </a:xfrm>
          <a:prstGeom prst="rect">
            <a:avLst/>
          </a:prstGeom>
        </p:spPr>
      </p:pic>
      <p:pic>
        <p:nvPicPr>
          <p:cNvPr id="83" name="Picture 82" descr="A close up of a map&#10;&#10;Description automatically generated">
            <a:extLst>
              <a:ext uri="{FF2B5EF4-FFF2-40B4-BE49-F238E27FC236}">
                <a16:creationId xmlns:a16="http://schemas.microsoft.com/office/drawing/2014/main" id="{58F861C1-5734-4DA2-B1C1-A8331F5B698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244022" y="12120661"/>
            <a:ext cx="3476625" cy="2106725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81DCC778-37D7-4949-9CE5-C3F02A5054A5}"/>
              </a:ext>
            </a:extLst>
          </p:cNvPr>
          <p:cNvSpPr txBox="1"/>
          <p:nvPr/>
        </p:nvSpPr>
        <p:spPr>
          <a:xfrm>
            <a:off x="10411630" y="11949607"/>
            <a:ext cx="208292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badi" panose="020B0604020202020204" pitchFamily="34" charset="0"/>
              </a:rPr>
              <a:t>Training with Huber loss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254BE0-38B0-4CB7-8F88-DD9DA818AEEE}"/>
              </a:ext>
            </a:extLst>
          </p:cNvPr>
          <p:cNvSpPr txBox="1"/>
          <p:nvPr/>
        </p:nvSpPr>
        <p:spPr>
          <a:xfrm>
            <a:off x="14317441" y="11949607"/>
            <a:ext cx="208292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badi" panose="020B0604020202020204" pitchFamily="34" charset="0"/>
              </a:rPr>
              <a:t>Training with Shrug loss</a:t>
            </a:r>
          </a:p>
        </p:txBody>
      </p:sp>
      <p:pic>
        <p:nvPicPr>
          <p:cNvPr id="90" name="Picture 8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310218-885F-4D86-9653-C1AE4A30871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033398" y="9743148"/>
            <a:ext cx="5852347" cy="4024046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F1606ED3-C0B3-4409-9400-2CCC97A54164}"/>
              </a:ext>
            </a:extLst>
          </p:cNvPr>
          <p:cNvSpPr txBox="1"/>
          <p:nvPr/>
        </p:nvSpPr>
        <p:spPr>
          <a:xfrm>
            <a:off x="22933544" y="3711714"/>
            <a:ext cx="4269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Shrug loss reduces offset of predictions</a:t>
            </a:r>
          </a:p>
        </p:txBody>
      </p:sp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15484B0D-06C3-4D32-8B9D-A11BA112B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180529"/>
              </p:ext>
            </p:extLst>
          </p:nvPr>
        </p:nvGraphicFramePr>
        <p:xfrm>
          <a:off x="23700776" y="10118409"/>
          <a:ext cx="3045424" cy="1676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2712">
                  <a:extLst>
                    <a:ext uri="{9D8B030D-6E8A-4147-A177-3AD203B41FA5}">
                      <a16:colId xmlns:a16="http://schemas.microsoft.com/office/drawing/2014/main" val="4204864164"/>
                    </a:ext>
                  </a:extLst>
                </a:gridCol>
                <a:gridCol w="1522712">
                  <a:extLst>
                    <a:ext uri="{9D8B030D-6E8A-4147-A177-3AD203B41FA5}">
                      <a16:colId xmlns:a16="http://schemas.microsoft.com/office/drawing/2014/main" val="2622670221"/>
                    </a:ext>
                  </a:extLst>
                </a:gridCol>
              </a:tblGrid>
              <a:tr h="4305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Loss Functions w/ FCN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RMSE (Load Influx)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593234"/>
                  </a:ext>
                </a:extLst>
              </a:tr>
              <a:tr h="287000">
                <a:tc>
                  <a:txBody>
                    <a:bodyPr/>
                    <a:lstStyle/>
                    <a:p>
                      <a:pPr marL="0" marR="0" lvl="0" indent="0" algn="ctr" defTabSz="136330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69.89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262552"/>
                  </a:ext>
                </a:extLst>
              </a:tr>
              <a:tr h="287000">
                <a:tc>
                  <a:txBody>
                    <a:bodyPr/>
                    <a:lstStyle/>
                    <a:p>
                      <a:pPr marL="0" marR="0" lvl="0" indent="0" algn="ctr" defTabSz="136330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62.65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844180"/>
                  </a:ext>
                </a:extLst>
              </a:tr>
              <a:tr h="287000">
                <a:tc>
                  <a:txBody>
                    <a:bodyPr/>
                    <a:lstStyle/>
                    <a:p>
                      <a:pPr marL="0" marR="0" lvl="0" indent="0" algn="ctr" defTabSz="136330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Huber (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𝛿 = 1)</a:t>
                      </a:r>
                      <a:endParaRPr lang="en-US" sz="14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62.61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394126"/>
                  </a:ext>
                </a:extLst>
              </a:tr>
              <a:tr h="287000">
                <a:tc>
                  <a:txBody>
                    <a:bodyPr/>
                    <a:lstStyle/>
                    <a:p>
                      <a:pPr marL="0" marR="0" lvl="0" indent="0" algn="ctr" defTabSz="136330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Shrug (</a:t>
                      </a:r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𝛿 = 18)</a:t>
                      </a:r>
                      <a:endParaRPr lang="en-US" sz="14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079814"/>
                  </a:ext>
                </a:extLst>
              </a:tr>
            </a:tbl>
          </a:graphicData>
        </a:graphic>
      </p:graphicFrame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CAFFFC46-7DBE-456A-81AF-D958C7A7C0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996284"/>
              </p:ext>
            </p:extLst>
          </p:nvPr>
        </p:nvGraphicFramePr>
        <p:xfrm>
          <a:off x="23698200" y="12148171"/>
          <a:ext cx="3045424" cy="112396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2712">
                  <a:extLst>
                    <a:ext uri="{9D8B030D-6E8A-4147-A177-3AD203B41FA5}">
                      <a16:colId xmlns:a16="http://schemas.microsoft.com/office/drawing/2014/main" val="4204864164"/>
                    </a:ext>
                  </a:extLst>
                </a:gridCol>
                <a:gridCol w="1522712">
                  <a:extLst>
                    <a:ext uri="{9D8B030D-6E8A-4147-A177-3AD203B41FA5}">
                      <a16:colId xmlns:a16="http://schemas.microsoft.com/office/drawing/2014/main" val="2622670221"/>
                    </a:ext>
                  </a:extLst>
                </a:gridCol>
              </a:tblGrid>
              <a:tr h="761398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Cosine similarity, actual 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Cosine similarity, optimized schedule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593234"/>
                  </a:ext>
                </a:extLst>
              </a:tr>
              <a:tr h="362571">
                <a:tc>
                  <a:txBody>
                    <a:bodyPr/>
                    <a:lstStyle/>
                    <a:p>
                      <a:pPr marL="0" marR="0" lvl="0" indent="0" algn="l" defTabSz="136330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0.794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0.789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262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2784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44450">
          <a:solidFill>
            <a:schemeClr val="tx1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59074</TotalTime>
  <Words>632</Words>
  <Application>Microsoft Office PowerPoint</Application>
  <PresentationFormat>Custom</PresentationFormat>
  <Paragraphs>146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Abadi</vt:lpstr>
      <vt:lpstr>Arial</vt:lpstr>
      <vt:lpstr>Calibri</vt:lpstr>
      <vt:lpstr>Cambria Math</vt:lpstr>
      <vt:lpstr>Garamond</vt:lpstr>
      <vt:lpstr>Helvetica</vt:lpstr>
      <vt:lpstr>Helvetica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Avoy Datta</cp:lastModifiedBy>
  <cp:revision>825</cp:revision>
  <cp:lastPrinted>2018-12-04T06:57:58Z</cp:lastPrinted>
  <dcterms:created xsi:type="dcterms:W3CDTF">2014-03-26T18:56:18Z</dcterms:created>
  <dcterms:modified xsi:type="dcterms:W3CDTF">2018-12-10T23:50:58Z</dcterms:modified>
</cp:coreProperties>
</file>